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handoutMasterIdLst>
    <p:handoutMasterId r:id="rId23"/>
  </p:handoutMasterIdLst>
  <p:sldIdLst>
    <p:sldId id="256" r:id="rId2"/>
    <p:sldId id="266" r:id="rId3"/>
    <p:sldId id="279" r:id="rId4"/>
    <p:sldId id="281" r:id="rId5"/>
    <p:sldId id="282" r:id="rId6"/>
    <p:sldId id="283" r:id="rId7"/>
    <p:sldId id="267" r:id="rId8"/>
    <p:sldId id="268" r:id="rId9"/>
    <p:sldId id="263" r:id="rId10"/>
    <p:sldId id="265" r:id="rId11"/>
    <p:sldId id="271" r:id="rId12"/>
    <p:sldId id="269" r:id="rId13"/>
    <p:sldId id="280" r:id="rId14"/>
    <p:sldId id="272" r:id="rId15"/>
    <p:sldId id="275" r:id="rId16"/>
    <p:sldId id="274" r:id="rId17"/>
    <p:sldId id="273" r:id="rId18"/>
    <p:sldId id="270" r:id="rId19"/>
    <p:sldId id="276" r:id="rId20"/>
    <p:sldId id="277" r:id="rId21"/>
    <p:sldId id="27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52"/>
    <p:restoredTop sz="94696"/>
  </p:normalViewPr>
  <p:slideViewPr>
    <p:cSldViewPr snapToGrid="0" snapToObjects="1">
      <p:cViewPr varScale="1">
        <p:scale>
          <a:sx n="111" d="100"/>
          <a:sy n="111" d="100"/>
        </p:scale>
        <p:origin x="5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Users/doreen/Documents/2019Spring/Sharon%20RA_FYRP/Service%20Failure%20Project/Code/20190517_frequency.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doreen/Downloads/2-way_unstandardised%20(5).xls"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doreen/Downloads/2-way_unstandardised%20(5).xls"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doreen/Downloads/2-way_unstandardised%20(5).xls"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doreen/Downloads/2-way_unstandardised%20(5).xls"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doreen/Downloads/2-way_unstandardised%20(5).xls"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a:t>Reviewer Nationality</a:t>
            </a:r>
          </a:p>
        </c:rich>
      </c:tx>
      <c:overlay val="0"/>
      <c:spPr>
        <a:noFill/>
        <a:ln>
          <a:noFill/>
        </a:ln>
        <a:effectLst/>
      </c:spPr>
      <c:txPr>
        <a:bodyPr rot="0" spcFirstLastPara="1" vertOverflow="ellipsis" vert="horz" wrap="square" anchor="ctr" anchorCtr="1"/>
        <a:lstStyle/>
        <a:p>
          <a:pPr>
            <a:defRPr sz="12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cat>
            <c:strRef>
              <c:f>'20190517_frequency'!$H$5:$H$69</c:f>
              <c:strCache>
                <c:ptCount val="65"/>
                <c:pt idx="0">
                  <c:v> Argentina</c:v>
                </c:pt>
                <c:pt idx="1">
                  <c:v> Australia</c:v>
                </c:pt>
                <c:pt idx="2">
                  <c:v> Austria</c:v>
                </c:pt>
                <c:pt idx="3">
                  <c:v> Belgium</c:v>
                </c:pt>
                <c:pt idx="4">
                  <c:v> Brazil</c:v>
                </c:pt>
                <c:pt idx="5">
                  <c:v> Chile</c:v>
                </c:pt>
                <c:pt idx="6">
                  <c:v> China</c:v>
                </c:pt>
                <c:pt idx="7">
                  <c:v> Colombia</c:v>
                </c:pt>
                <c:pt idx="8">
                  <c:v> Costa Rica</c:v>
                </c:pt>
                <c:pt idx="9">
                  <c:v> Czech Republic</c:v>
                </c:pt>
                <c:pt idx="10">
                  <c:v> Denmark</c:v>
                </c:pt>
                <c:pt idx="11">
                  <c:v> Ecuador</c:v>
                </c:pt>
                <c:pt idx="12">
                  <c:v> Egypt</c:v>
                </c:pt>
                <c:pt idx="13">
                  <c:v> El Salvador</c:v>
                </c:pt>
                <c:pt idx="14">
                  <c:v> Ethiopia</c:v>
                </c:pt>
                <c:pt idx="15">
                  <c:v> Finland</c:v>
                </c:pt>
                <c:pt idx="16">
                  <c:v> France</c:v>
                </c:pt>
                <c:pt idx="17">
                  <c:v> Germany</c:v>
                </c:pt>
                <c:pt idx="18">
                  <c:v> Ghana</c:v>
                </c:pt>
                <c:pt idx="19">
                  <c:v> Greece</c:v>
                </c:pt>
                <c:pt idx="20">
                  <c:v> Guatemala</c:v>
                </c:pt>
                <c:pt idx="21">
                  <c:v> Hong Kong</c:v>
                </c:pt>
                <c:pt idx="22">
                  <c:v> Hungary</c:v>
                </c:pt>
                <c:pt idx="23">
                  <c:v> India</c:v>
                </c:pt>
                <c:pt idx="24">
                  <c:v> Indonesia</c:v>
                </c:pt>
                <c:pt idx="25">
                  <c:v> Iran</c:v>
                </c:pt>
                <c:pt idx="26">
                  <c:v> Iraq</c:v>
                </c:pt>
                <c:pt idx="27">
                  <c:v> Ireland</c:v>
                </c:pt>
                <c:pt idx="28">
                  <c:v> Israel</c:v>
                </c:pt>
                <c:pt idx="29">
                  <c:v> Italy</c:v>
                </c:pt>
                <c:pt idx="30">
                  <c:v> Jamaica</c:v>
                </c:pt>
                <c:pt idx="31">
                  <c:v> Japan</c:v>
                </c:pt>
                <c:pt idx="32">
                  <c:v> Kenya</c:v>
                </c:pt>
                <c:pt idx="33">
                  <c:v> Kuwait</c:v>
                </c:pt>
                <c:pt idx="34">
                  <c:v> Lebanon</c:v>
                </c:pt>
                <c:pt idx="35">
                  <c:v> Libya</c:v>
                </c:pt>
                <c:pt idx="36">
                  <c:v> Malaysia</c:v>
                </c:pt>
                <c:pt idx="37">
                  <c:v> Mexico</c:v>
                </c:pt>
                <c:pt idx="38">
                  <c:v> Netherlands</c:v>
                </c:pt>
                <c:pt idx="39">
                  <c:v> New Zealand</c:v>
                </c:pt>
                <c:pt idx="40">
                  <c:v> Nigeria</c:v>
                </c:pt>
                <c:pt idx="41">
                  <c:v> Norway</c:v>
                </c:pt>
                <c:pt idx="42">
                  <c:v> Pakistan</c:v>
                </c:pt>
                <c:pt idx="43">
                  <c:v> Panama</c:v>
                </c:pt>
                <c:pt idx="44">
                  <c:v> Peru</c:v>
                </c:pt>
                <c:pt idx="45">
                  <c:v> Philippines</c:v>
                </c:pt>
                <c:pt idx="46">
                  <c:v> Poland</c:v>
                </c:pt>
                <c:pt idx="47">
                  <c:v> Portugal</c:v>
                </c:pt>
                <c:pt idx="48">
                  <c:v> Saudi Arabia</c:v>
                </c:pt>
                <c:pt idx="49">
                  <c:v> Sierra Leone</c:v>
                </c:pt>
                <c:pt idx="50">
                  <c:v> Singapore</c:v>
                </c:pt>
                <c:pt idx="51">
                  <c:v> South Africa</c:v>
                </c:pt>
                <c:pt idx="52">
                  <c:v> South Korea</c:v>
                </c:pt>
                <c:pt idx="53">
                  <c:v> Spain</c:v>
                </c:pt>
                <c:pt idx="54">
                  <c:v> Sweden</c:v>
                </c:pt>
                <c:pt idx="55">
                  <c:v> Switzerland</c:v>
                </c:pt>
                <c:pt idx="56">
                  <c:v> Taiwan</c:v>
                </c:pt>
                <c:pt idx="57">
                  <c:v> Tanzania</c:v>
                </c:pt>
                <c:pt idx="58">
                  <c:v> Turkey</c:v>
                </c:pt>
                <c:pt idx="59">
                  <c:v> United Arab Emirates</c:v>
                </c:pt>
                <c:pt idx="60">
                  <c:v> United Kingdom</c:v>
                </c:pt>
                <c:pt idx="61">
                  <c:v> United States of America</c:v>
                </c:pt>
                <c:pt idx="62">
                  <c:v> Uruguay</c:v>
                </c:pt>
                <c:pt idx="63">
                  <c:v> Venezuela</c:v>
                </c:pt>
                <c:pt idx="64">
                  <c:v> Zambia</c:v>
                </c:pt>
              </c:strCache>
            </c:strRef>
          </c:cat>
          <c:val>
            <c:numRef>
              <c:f>'20190517_frequency'!$I$5:$I$69</c:f>
              <c:numCache>
                <c:formatCode>General</c:formatCode>
                <c:ptCount val="65"/>
                <c:pt idx="0">
                  <c:v>0.1</c:v>
                </c:pt>
                <c:pt idx="1">
                  <c:v>4.5999999999999996</c:v>
                </c:pt>
                <c:pt idx="2">
                  <c:v>0.5</c:v>
                </c:pt>
                <c:pt idx="3">
                  <c:v>1.3</c:v>
                </c:pt>
                <c:pt idx="4">
                  <c:v>0.4</c:v>
                </c:pt>
                <c:pt idx="5">
                  <c:v>0.1</c:v>
                </c:pt>
                <c:pt idx="6">
                  <c:v>0.7</c:v>
                </c:pt>
                <c:pt idx="7">
                  <c:v>0.1</c:v>
                </c:pt>
                <c:pt idx="8">
                  <c:v>0</c:v>
                </c:pt>
                <c:pt idx="9">
                  <c:v>0.5</c:v>
                </c:pt>
                <c:pt idx="10">
                  <c:v>0.4</c:v>
                </c:pt>
                <c:pt idx="11">
                  <c:v>0</c:v>
                </c:pt>
                <c:pt idx="12">
                  <c:v>0.5</c:v>
                </c:pt>
                <c:pt idx="13">
                  <c:v>0</c:v>
                </c:pt>
                <c:pt idx="14">
                  <c:v>0</c:v>
                </c:pt>
                <c:pt idx="15">
                  <c:v>0.4</c:v>
                </c:pt>
                <c:pt idx="16">
                  <c:v>1.6</c:v>
                </c:pt>
                <c:pt idx="17">
                  <c:v>1.7</c:v>
                </c:pt>
                <c:pt idx="18">
                  <c:v>0</c:v>
                </c:pt>
                <c:pt idx="19">
                  <c:v>0.7</c:v>
                </c:pt>
                <c:pt idx="20">
                  <c:v>0</c:v>
                </c:pt>
                <c:pt idx="21">
                  <c:v>0.6</c:v>
                </c:pt>
                <c:pt idx="22">
                  <c:v>0.5</c:v>
                </c:pt>
                <c:pt idx="23">
                  <c:v>0.7</c:v>
                </c:pt>
                <c:pt idx="24">
                  <c:v>0.3</c:v>
                </c:pt>
                <c:pt idx="25">
                  <c:v>0.2</c:v>
                </c:pt>
                <c:pt idx="26">
                  <c:v>0.1</c:v>
                </c:pt>
                <c:pt idx="27">
                  <c:v>3.2</c:v>
                </c:pt>
                <c:pt idx="28">
                  <c:v>1.4</c:v>
                </c:pt>
                <c:pt idx="29">
                  <c:v>1.3</c:v>
                </c:pt>
                <c:pt idx="30">
                  <c:v>0</c:v>
                </c:pt>
                <c:pt idx="31">
                  <c:v>0.3</c:v>
                </c:pt>
                <c:pt idx="32">
                  <c:v>0.1</c:v>
                </c:pt>
                <c:pt idx="33">
                  <c:v>1.1000000000000001</c:v>
                </c:pt>
                <c:pt idx="34">
                  <c:v>0.5</c:v>
                </c:pt>
                <c:pt idx="35">
                  <c:v>0</c:v>
                </c:pt>
                <c:pt idx="36">
                  <c:v>0.4</c:v>
                </c:pt>
                <c:pt idx="37">
                  <c:v>0.1</c:v>
                </c:pt>
                <c:pt idx="38">
                  <c:v>1.9</c:v>
                </c:pt>
                <c:pt idx="39">
                  <c:v>0.7</c:v>
                </c:pt>
                <c:pt idx="40">
                  <c:v>0.2</c:v>
                </c:pt>
                <c:pt idx="41">
                  <c:v>0.5</c:v>
                </c:pt>
                <c:pt idx="42">
                  <c:v>0.2</c:v>
                </c:pt>
                <c:pt idx="43">
                  <c:v>0</c:v>
                </c:pt>
                <c:pt idx="44">
                  <c:v>0</c:v>
                </c:pt>
                <c:pt idx="45">
                  <c:v>0.2</c:v>
                </c:pt>
                <c:pt idx="46">
                  <c:v>0.6</c:v>
                </c:pt>
                <c:pt idx="47">
                  <c:v>0.4</c:v>
                </c:pt>
                <c:pt idx="48">
                  <c:v>1.9</c:v>
                </c:pt>
                <c:pt idx="49">
                  <c:v>0</c:v>
                </c:pt>
                <c:pt idx="50">
                  <c:v>0.7</c:v>
                </c:pt>
                <c:pt idx="51">
                  <c:v>0.8</c:v>
                </c:pt>
                <c:pt idx="52">
                  <c:v>0.2</c:v>
                </c:pt>
                <c:pt idx="53">
                  <c:v>1</c:v>
                </c:pt>
                <c:pt idx="54">
                  <c:v>0.7</c:v>
                </c:pt>
                <c:pt idx="55">
                  <c:v>1.9</c:v>
                </c:pt>
                <c:pt idx="56">
                  <c:v>0.2</c:v>
                </c:pt>
                <c:pt idx="57">
                  <c:v>0</c:v>
                </c:pt>
                <c:pt idx="58">
                  <c:v>1.2</c:v>
                </c:pt>
                <c:pt idx="59">
                  <c:v>2.2000000000000002</c:v>
                </c:pt>
                <c:pt idx="60">
                  <c:v>52.4</c:v>
                </c:pt>
                <c:pt idx="61">
                  <c:v>7.6</c:v>
                </c:pt>
                <c:pt idx="62">
                  <c:v>0</c:v>
                </c:pt>
                <c:pt idx="63">
                  <c:v>0</c:v>
                </c:pt>
                <c:pt idx="64">
                  <c:v>0</c:v>
                </c:pt>
              </c:numCache>
            </c:numRef>
          </c:val>
          <c:extLst>
            <c:ext xmlns:c16="http://schemas.microsoft.com/office/drawing/2014/chart" uri="{C3380CC4-5D6E-409C-BE32-E72D297353CC}">
              <c16:uniqueId val="{00000000-DE07-4940-BD11-1B042E714782}"/>
            </c:ext>
          </c:extLst>
        </c:ser>
        <c:dLbls>
          <c:showLegendKey val="0"/>
          <c:showVal val="0"/>
          <c:showCatName val="0"/>
          <c:showSerName val="0"/>
          <c:showPercent val="0"/>
          <c:showBubbleSize val="0"/>
        </c:dLbls>
        <c:gapWidth val="219"/>
        <c:overlap val="-27"/>
        <c:axId val="1674875152"/>
        <c:axId val="586265343"/>
      </c:barChart>
      <c:catAx>
        <c:axId val="16748751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586265343"/>
        <c:crosses val="autoZero"/>
        <c:auto val="1"/>
        <c:lblAlgn val="ctr"/>
        <c:lblOffset val="100"/>
        <c:noMultiLvlLbl val="0"/>
      </c:catAx>
      <c:valAx>
        <c:axId val="586265343"/>
        <c:scaling>
          <c:orientation val="minMax"/>
          <c:max val="55"/>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6748751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Arial" panose="020B0604020202020204" pitchFamily="34" charset="0"/>
          <a:cs typeface="Arial" panose="020B06040202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a:t>Review Scores</a:t>
            </a:r>
          </a:p>
        </c:rich>
      </c:tx>
      <c:overlay val="0"/>
      <c:spPr>
        <a:noFill/>
        <a:ln>
          <a:noFill/>
        </a:ln>
        <a:effectLst/>
      </c:spPr>
      <c:txPr>
        <a:bodyPr rot="0" spcFirstLastPara="1" vertOverflow="ellipsis" vert="horz" wrap="square" anchor="ctr" anchorCtr="1"/>
        <a:lstStyle/>
        <a:p>
          <a:pPr>
            <a:defRPr sz="168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'2 way interactions'!$B$31</c:f>
              <c:strCache>
                <c:ptCount val="1"/>
                <c:pt idx="0">
                  <c:v>Low Individualism</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'2 way interactions'!$C$30:$D$30</c:f>
              <c:strCache>
                <c:ptCount val="2"/>
                <c:pt idx="0">
                  <c:v>Low Power Distance</c:v>
                </c:pt>
                <c:pt idx="1">
                  <c:v>High Power Distance</c:v>
                </c:pt>
              </c:strCache>
            </c:strRef>
          </c:cat>
          <c:val>
            <c:numRef>
              <c:f>'2 way interactions'!$C$31:$D$31</c:f>
              <c:numCache>
                <c:formatCode>General</c:formatCode>
                <c:ptCount val="2"/>
                <c:pt idx="0">
                  <c:v>6.97</c:v>
                </c:pt>
                <c:pt idx="1">
                  <c:v>6.75</c:v>
                </c:pt>
              </c:numCache>
            </c:numRef>
          </c:val>
          <c:extLst>
            <c:ext xmlns:c16="http://schemas.microsoft.com/office/drawing/2014/chart" uri="{C3380CC4-5D6E-409C-BE32-E72D297353CC}">
              <c16:uniqueId val="{00000000-4C62-8841-9247-7DE8086D77C5}"/>
            </c:ext>
          </c:extLst>
        </c:ser>
        <c:ser>
          <c:idx val="1"/>
          <c:order val="1"/>
          <c:tx>
            <c:strRef>
              <c:f>'2 way interactions'!$B$32</c:f>
              <c:strCache>
                <c:ptCount val="1"/>
                <c:pt idx="0">
                  <c:v>High Individualism</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'2 way interactions'!$C$30:$D$30</c:f>
              <c:strCache>
                <c:ptCount val="2"/>
                <c:pt idx="0">
                  <c:v>Low Power Distance</c:v>
                </c:pt>
                <c:pt idx="1">
                  <c:v>High Power Distance</c:v>
                </c:pt>
              </c:strCache>
            </c:strRef>
          </c:cat>
          <c:val>
            <c:numRef>
              <c:f>'2 way interactions'!$C$32:$D$32</c:f>
              <c:numCache>
                <c:formatCode>General</c:formatCode>
                <c:ptCount val="2"/>
                <c:pt idx="0">
                  <c:v>7.38</c:v>
                </c:pt>
                <c:pt idx="1">
                  <c:v>6.89</c:v>
                </c:pt>
              </c:numCache>
            </c:numRef>
          </c:val>
          <c:extLst>
            <c:ext xmlns:c16="http://schemas.microsoft.com/office/drawing/2014/chart" uri="{C3380CC4-5D6E-409C-BE32-E72D297353CC}">
              <c16:uniqueId val="{00000001-4C62-8841-9247-7DE8086D77C5}"/>
            </c:ext>
          </c:extLst>
        </c:ser>
        <c:dLbls>
          <c:dLblPos val="outEnd"/>
          <c:showLegendKey val="0"/>
          <c:showVal val="1"/>
          <c:showCatName val="0"/>
          <c:showSerName val="0"/>
          <c:showPercent val="0"/>
          <c:showBubbleSize val="0"/>
        </c:dLbls>
        <c:gapWidth val="219"/>
        <c:overlap val="-27"/>
        <c:axId val="1328102191"/>
        <c:axId val="1328103439"/>
      </c:barChart>
      <c:catAx>
        <c:axId val="13281021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328103439"/>
        <c:crosses val="autoZero"/>
        <c:auto val="1"/>
        <c:lblAlgn val="ctr"/>
        <c:lblOffset val="100"/>
        <c:noMultiLvlLbl val="0"/>
      </c:catAx>
      <c:valAx>
        <c:axId val="13281034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32810219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latin typeface="Arial" panose="020B0604020202020204" pitchFamily="34" charset="0"/>
          <a:cs typeface="Arial" panose="020B06040202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a:t>Review Scores</a:t>
            </a:r>
          </a:p>
        </c:rich>
      </c:tx>
      <c:overlay val="0"/>
      <c:spPr>
        <a:noFill/>
        <a:ln>
          <a:noFill/>
        </a:ln>
        <a:effectLst/>
      </c:spPr>
      <c:txPr>
        <a:bodyPr rot="0" spcFirstLastPara="1" vertOverflow="ellipsis" vert="horz" wrap="square" anchor="ctr" anchorCtr="1"/>
        <a:lstStyle/>
        <a:p>
          <a:pPr>
            <a:defRPr sz="168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'2 way interactions'!$G$31</c:f>
              <c:strCache>
                <c:ptCount val="1"/>
                <c:pt idx="0">
                  <c:v>Low Individualism</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'2 way interactions'!$H$30:$I$30</c:f>
              <c:strCache>
                <c:ptCount val="2"/>
                <c:pt idx="0">
                  <c:v>Low Power Distance</c:v>
                </c:pt>
                <c:pt idx="1">
                  <c:v>High Power Distance</c:v>
                </c:pt>
              </c:strCache>
            </c:strRef>
          </c:cat>
          <c:val>
            <c:numRef>
              <c:f>'2 way interactions'!$H$31:$I$31</c:f>
              <c:numCache>
                <c:formatCode>General</c:formatCode>
                <c:ptCount val="2"/>
                <c:pt idx="0">
                  <c:v>8.4600000000000009</c:v>
                </c:pt>
                <c:pt idx="1">
                  <c:v>8.33</c:v>
                </c:pt>
              </c:numCache>
            </c:numRef>
          </c:val>
          <c:extLst>
            <c:ext xmlns:c16="http://schemas.microsoft.com/office/drawing/2014/chart" uri="{C3380CC4-5D6E-409C-BE32-E72D297353CC}">
              <c16:uniqueId val="{00000000-3395-8644-ADED-479EF0879F25}"/>
            </c:ext>
          </c:extLst>
        </c:ser>
        <c:ser>
          <c:idx val="1"/>
          <c:order val="1"/>
          <c:tx>
            <c:strRef>
              <c:f>'2 way interactions'!$G$32</c:f>
              <c:strCache>
                <c:ptCount val="1"/>
                <c:pt idx="0">
                  <c:v>High Individualism</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'2 way interactions'!$H$30:$I$30</c:f>
              <c:strCache>
                <c:ptCount val="2"/>
                <c:pt idx="0">
                  <c:v>Low Power Distance</c:v>
                </c:pt>
                <c:pt idx="1">
                  <c:v>High Power Distance</c:v>
                </c:pt>
              </c:strCache>
            </c:strRef>
          </c:cat>
          <c:val>
            <c:numRef>
              <c:f>'2 way interactions'!$H$32:$I$32</c:f>
              <c:numCache>
                <c:formatCode>General</c:formatCode>
                <c:ptCount val="2"/>
                <c:pt idx="0">
                  <c:v>8.7899999999999991</c:v>
                </c:pt>
                <c:pt idx="1">
                  <c:v>8.44</c:v>
                </c:pt>
              </c:numCache>
            </c:numRef>
          </c:val>
          <c:extLst>
            <c:ext xmlns:c16="http://schemas.microsoft.com/office/drawing/2014/chart" uri="{C3380CC4-5D6E-409C-BE32-E72D297353CC}">
              <c16:uniqueId val="{00000001-3395-8644-ADED-479EF0879F25}"/>
            </c:ext>
          </c:extLst>
        </c:ser>
        <c:dLbls>
          <c:dLblPos val="outEnd"/>
          <c:showLegendKey val="0"/>
          <c:showVal val="1"/>
          <c:showCatName val="0"/>
          <c:showSerName val="0"/>
          <c:showPercent val="0"/>
          <c:showBubbleSize val="0"/>
        </c:dLbls>
        <c:gapWidth val="219"/>
        <c:overlap val="-27"/>
        <c:axId val="132783199"/>
        <c:axId val="132235711"/>
      </c:barChart>
      <c:catAx>
        <c:axId val="1327831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32235711"/>
        <c:crosses val="autoZero"/>
        <c:auto val="1"/>
        <c:lblAlgn val="ctr"/>
        <c:lblOffset val="100"/>
        <c:noMultiLvlLbl val="0"/>
      </c:catAx>
      <c:valAx>
        <c:axId val="1322357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3278319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latin typeface="Arial" panose="020B0604020202020204" pitchFamily="34" charset="0"/>
          <a:cs typeface="Arial" panose="020B0604020202020204"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a:t>Valence</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Sheet1!$A$2</c:f>
              <c:strCache>
                <c:ptCount val="1"/>
                <c:pt idx="0">
                  <c:v>Low Individualism</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Low Power Distance</c:v>
                </c:pt>
                <c:pt idx="1">
                  <c:v>High Power Distance</c:v>
                </c:pt>
              </c:strCache>
            </c:strRef>
          </c:cat>
          <c:val>
            <c:numRef>
              <c:f>Sheet1!$B$2:$C$2</c:f>
              <c:numCache>
                <c:formatCode>General</c:formatCode>
                <c:ptCount val="2"/>
                <c:pt idx="0">
                  <c:v>3.73</c:v>
                </c:pt>
                <c:pt idx="1">
                  <c:v>3.52</c:v>
                </c:pt>
              </c:numCache>
            </c:numRef>
          </c:val>
          <c:extLst>
            <c:ext xmlns:c16="http://schemas.microsoft.com/office/drawing/2014/chart" uri="{C3380CC4-5D6E-409C-BE32-E72D297353CC}">
              <c16:uniqueId val="{00000000-5E0D-114F-855E-32534AB47A27}"/>
            </c:ext>
          </c:extLst>
        </c:ser>
        <c:ser>
          <c:idx val="1"/>
          <c:order val="1"/>
          <c:tx>
            <c:strRef>
              <c:f>Sheet1!$A$3</c:f>
              <c:strCache>
                <c:ptCount val="1"/>
                <c:pt idx="0">
                  <c:v>High Individualism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Low Power Distance</c:v>
                </c:pt>
                <c:pt idx="1">
                  <c:v>High Power Distance</c:v>
                </c:pt>
              </c:strCache>
            </c:strRef>
          </c:cat>
          <c:val>
            <c:numRef>
              <c:f>Sheet1!$B$3:$C$3</c:f>
              <c:numCache>
                <c:formatCode>General</c:formatCode>
                <c:ptCount val="2"/>
                <c:pt idx="0">
                  <c:v>3.78</c:v>
                </c:pt>
                <c:pt idx="1">
                  <c:v>3.59</c:v>
                </c:pt>
              </c:numCache>
            </c:numRef>
          </c:val>
          <c:extLst>
            <c:ext xmlns:c16="http://schemas.microsoft.com/office/drawing/2014/chart" uri="{C3380CC4-5D6E-409C-BE32-E72D297353CC}">
              <c16:uniqueId val="{00000001-5E0D-114F-855E-32534AB47A27}"/>
            </c:ext>
          </c:extLst>
        </c:ser>
        <c:dLbls>
          <c:dLblPos val="outEnd"/>
          <c:showLegendKey val="0"/>
          <c:showVal val="1"/>
          <c:showCatName val="0"/>
          <c:showSerName val="0"/>
          <c:showPercent val="0"/>
          <c:showBubbleSize val="0"/>
        </c:dLbls>
        <c:gapWidth val="219"/>
        <c:overlap val="-27"/>
        <c:axId val="2019705712"/>
        <c:axId val="2019663808"/>
      </c:barChart>
      <c:catAx>
        <c:axId val="20197057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19663808"/>
        <c:crosses val="autoZero"/>
        <c:auto val="1"/>
        <c:lblAlgn val="ctr"/>
        <c:lblOffset val="100"/>
        <c:noMultiLvlLbl val="0"/>
      </c:catAx>
      <c:valAx>
        <c:axId val="20196638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197057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latin typeface="Arial" panose="020B0604020202020204" pitchFamily="34" charset="0"/>
          <a:cs typeface="Arial" panose="020B0604020202020204" pitchFamily="34"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92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a:t>Extremity</a:t>
            </a:r>
          </a:p>
        </c:rich>
      </c:tx>
      <c:overlay val="0"/>
      <c:spPr>
        <a:noFill/>
        <a:ln>
          <a:noFill/>
        </a:ln>
        <a:effectLst/>
      </c:spPr>
      <c:txPr>
        <a:bodyPr rot="0" spcFirstLastPara="1" vertOverflow="ellipsis" vert="horz" wrap="square" anchor="ctr" anchorCtr="1"/>
        <a:lstStyle/>
        <a:p>
          <a:pPr>
            <a:defRPr sz="192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Sheet1!$H$2</c:f>
              <c:strCache>
                <c:ptCount val="1"/>
                <c:pt idx="0">
                  <c:v>Low Individualism</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Sheet1!$I$1:$J$1</c:f>
              <c:strCache>
                <c:ptCount val="2"/>
                <c:pt idx="0">
                  <c:v>Low Power Distance</c:v>
                </c:pt>
                <c:pt idx="1">
                  <c:v>High Power Distance</c:v>
                </c:pt>
              </c:strCache>
            </c:strRef>
          </c:cat>
          <c:val>
            <c:numRef>
              <c:f>Sheet1!$I$2:$J$2</c:f>
              <c:numCache>
                <c:formatCode>General</c:formatCode>
                <c:ptCount val="2"/>
                <c:pt idx="0">
                  <c:v>2.64</c:v>
                </c:pt>
                <c:pt idx="1">
                  <c:v>2.68</c:v>
                </c:pt>
              </c:numCache>
            </c:numRef>
          </c:val>
          <c:extLst>
            <c:ext xmlns:c16="http://schemas.microsoft.com/office/drawing/2014/chart" uri="{C3380CC4-5D6E-409C-BE32-E72D297353CC}">
              <c16:uniqueId val="{00000000-BEB9-FA45-A0C2-B11C077019EC}"/>
            </c:ext>
          </c:extLst>
        </c:ser>
        <c:ser>
          <c:idx val="1"/>
          <c:order val="1"/>
          <c:tx>
            <c:strRef>
              <c:f>Sheet1!$H$3</c:f>
              <c:strCache>
                <c:ptCount val="1"/>
                <c:pt idx="0">
                  <c:v>High Individualism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Sheet1!$I$1:$J$1</c:f>
              <c:strCache>
                <c:ptCount val="2"/>
                <c:pt idx="0">
                  <c:v>Low Power Distance</c:v>
                </c:pt>
                <c:pt idx="1">
                  <c:v>High Power Distance</c:v>
                </c:pt>
              </c:strCache>
            </c:strRef>
          </c:cat>
          <c:val>
            <c:numRef>
              <c:f>Sheet1!$I$3:$J$3</c:f>
              <c:numCache>
                <c:formatCode>General</c:formatCode>
                <c:ptCount val="2"/>
                <c:pt idx="0">
                  <c:v>2.66</c:v>
                </c:pt>
                <c:pt idx="1">
                  <c:v>2.66</c:v>
                </c:pt>
              </c:numCache>
            </c:numRef>
          </c:val>
          <c:extLst>
            <c:ext xmlns:c16="http://schemas.microsoft.com/office/drawing/2014/chart" uri="{C3380CC4-5D6E-409C-BE32-E72D297353CC}">
              <c16:uniqueId val="{00000001-BEB9-FA45-A0C2-B11C077019EC}"/>
            </c:ext>
          </c:extLst>
        </c:ser>
        <c:dLbls>
          <c:dLblPos val="outEnd"/>
          <c:showLegendKey val="0"/>
          <c:showVal val="1"/>
          <c:showCatName val="0"/>
          <c:showSerName val="0"/>
          <c:showPercent val="0"/>
          <c:showBubbleSize val="0"/>
        </c:dLbls>
        <c:gapWidth val="219"/>
        <c:overlap val="-27"/>
        <c:axId val="2020376944"/>
        <c:axId val="2020378624"/>
      </c:barChart>
      <c:catAx>
        <c:axId val="20203769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20378624"/>
        <c:crosses val="autoZero"/>
        <c:auto val="1"/>
        <c:lblAlgn val="ctr"/>
        <c:lblOffset val="100"/>
        <c:noMultiLvlLbl val="0"/>
      </c:catAx>
      <c:valAx>
        <c:axId val="2020378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203769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600">
          <a:latin typeface="Arial" panose="020B0604020202020204" pitchFamily="34" charset="0"/>
          <a:cs typeface="Arial" panose="020B0604020202020204" pitchFamily="34" charset="0"/>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92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a:t>Emotionality</a:t>
            </a:r>
          </a:p>
        </c:rich>
      </c:tx>
      <c:overlay val="0"/>
      <c:spPr>
        <a:noFill/>
        <a:ln>
          <a:noFill/>
        </a:ln>
        <a:effectLst/>
      </c:spPr>
      <c:txPr>
        <a:bodyPr rot="0" spcFirstLastPara="1" vertOverflow="ellipsis" vert="horz" wrap="square" anchor="ctr" anchorCtr="1"/>
        <a:lstStyle/>
        <a:p>
          <a:pPr>
            <a:defRPr sz="192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lineChart>
        <c:grouping val="standard"/>
        <c:varyColors val="0"/>
        <c:ser>
          <c:idx val="0"/>
          <c:order val="0"/>
          <c:tx>
            <c:strRef>
              <c:f>Sheet1!$B$32</c:f>
              <c:strCache>
                <c:ptCount val="1"/>
                <c:pt idx="0">
                  <c:v>Low Individualism</c:v>
                </c:pt>
              </c:strCache>
            </c:strRef>
          </c:tx>
          <c:spPr>
            <a:ln w="28575" cap="rnd">
              <a:solidFill>
                <a:schemeClr val="accent1"/>
              </a:solidFill>
              <a:round/>
            </a:ln>
            <a:effectLst/>
          </c:spPr>
          <c:marker>
            <c:symbol val="none"/>
          </c:marker>
          <c:cat>
            <c:strRef>
              <c:f>Sheet1!$C$31:$D$31</c:f>
              <c:strCache>
                <c:ptCount val="2"/>
                <c:pt idx="0">
                  <c:v>Low Power Distance</c:v>
                </c:pt>
                <c:pt idx="1">
                  <c:v>High Power Distance</c:v>
                </c:pt>
              </c:strCache>
            </c:strRef>
          </c:cat>
          <c:val>
            <c:numRef>
              <c:f>Sheet1!$C$32:$D$32</c:f>
              <c:numCache>
                <c:formatCode>General</c:formatCode>
                <c:ptCount val="2"/>
                <c:pt idx="0">
                  <c:v>-1.25</c:v>
                </c:pt>
                <c:pt idx="1">
                  <c:v>-1.56</c:v>
                </c:pt>
              </c:numCache>
            </c:numRef>
          </c:val>
          <c:smooth val="0"/>
          <c:extLst>
            <c:ext xmlns:c16="http://schemas.microsoft.com/office/drawing/2014/chart" uri="{C3380CC4-5D6E-409C-BE32-E72D297353CC}">
              <c16:uniqueId val="{00000000-8D0C-E84B-AA3A-4EA074573FA1}"/>
            </c:ext>
          </c:extLst>
        </c:ser>
        <c:ser>
          <c:idx val="1"/>
          <c:order val="1"/>
          <c:tx>
            <c:strRef>
              <c:f>Sheet1!$B$33</c:f>
              <c:strCache>
                <c:ptCount val="1"/>
                <c:pt idx="0">
                  <c:v>High Individualism</c:v>
                </c:pt>
              </c:strCache>
            </c:strRef>
          </c:tx>
          <c:spPr>
            <a:ln w="28575" cap="rnd">
              <a:solidFill>
                <a:schemeClr val="accent2"/>
              </a:solidFill>
              <a:round/>
            </a:ln>
            <a:effectLst/>
          </c:spPr>
          <c:marker>
            <c:symbol val="none"/>
          </c:marker>
          <c:cat>
            <c:strRef>
              <c:f>Sheet1!$C$31:$D$31</c:f>
              <c:strCache>
                <c:ptCount val="2"/>
                <c:pt idx="0">
                  <c:v>Low Power Distance</c:v>
                </c:pt>
                <c:pt idx="1">
                  <c:v>High Power Distance</c:v>
                </c:pt>
              </c:strCache>
            </c:strRef>
          </c:cat>
          <c:val>
            <c:numRef>
              <c:f>Sheet1!$C$33:$D$33</c:f>
              <c:numCache>
                <c:formatCode>General</c:formatCode>
                <c:ptCount val="2"/>
                <c:pt idx="0">
                  <c:v>-1.18</c:v>
                </c:pt>
                <c:pt idx="1">
                  <c:v>-1.48</c:v>
                </c:pt>
              </c:numCache>
            </c:numRef>
          </c:val>
          <c:smooth val="0"/>
          <c:extLst>
            <c:ext xmlns:c16="http://schemas.microsoft.com/office/drawing/2014/chart" uri="{C3380CC4-5D6E-409C-BE32-E72D297353CC}">
              <c16:uniqueId val="{00000001-8D0C-E84B-AA3A-4EA074573FA1}"/>
            </c:ext>
          </c:extLst>
        </c:ser>
        <c:dLbls>
          <c:showLegendKey val="0"/>
          <c:showVal val="0"/>
          <c:showCatName val="0"/>
          <c:showSerName val="0"/>
          <c:showPercent val="0"/>
          <c:showBubbleSize val="0"/>
        </c:dLbls>
        <c:smooth val="0"/>
        <c:axId val="2020567440"/>
        <c:axId val="2020494656"/>
      </c:lineChart>
      <c:catAx>
        <c:axId val="2020567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20494656"/>
        <c:crosses val="autoZero"/>
        <c:auto val="1"/>
        <c:lblAlgn val="ctr"/>
        <c:lblOffset val="100"/>
        <c:noMultiLvlLbl val="0"/>
      </c:catAx>
      <c:valAx>
        <c:axId val="2020494656"/>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205674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600">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B12E3A-205B-9E43-8A00-054ABC88144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00E860B-18F6-9E44-B99B-F09F86C3F47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C72CCCA-6B08-184E-BAB2-5930738CAFC1}" type="datetimeFigureOut">
              <a:rPr lang="en-US" smtClean="0"/>
              <a:t>7/21/20</a:t>
            </a:fld>
            <a:endParaRPr lang="en-US"/>
          </a:p>
        </p:txBody>
      </p:sp>
      <p:sp>
        <p:nvSpPr>
          <p:cNvPr id="4" name="Footer Placeholder 3">
            <a:extLst>
              <a:ext uri="{FF2B5EF4-FFF2-40B4-BE49-F238E27FC236}">
                <a16:creationId xmlns:a16="http://schemas.microsoft.com/office/drawing/2014/main" id="{E6B70A6B-63CD-6E4A-BF0D-996C401C09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4A22B0-8059-3245-8661-459F897C724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0F3306F-CFE5-D742-AF7F-D4D43E68B5B1}" type="slidenum">
              <a:rPr lang="en-US" smtClean="0"/>
              <a:t>‹#›</a:t>
            </a:fld>
            <a:endParaRPr lang="en-US"/>
          </a:p>
        </p:txBody>
      </p:sp>
    </p:spTree>
    <p:extLst>
      <p:ext uri="{BB962C8B-B14F-4D97-AF65-F5344CB8AC3E}">
        <p14:creationId xmlns:p14="http://schemas.microsoft.com/office/powerpoint/2010/main" val="3317917944"/>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05F94-9798-E649-B720-B1BB062398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0D17F04-3CA6-7B4C-8F1E-7C0B8CAC6C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8C8DA0-6BB6-494A-9081-CAF280EB68BB}"/>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5" name="Footer Placeholder 4">
            <a:extLst>
              <a:ext uri="{FF2B5EF4-FFF2-40B4-BE49-F238E27FC236}">
                <a16:creationId xmlns:a16="http://schemas.microsoft.com/office/drawing/2014/main" id="{25AE7CCA-E32C-0643-A11F-3325FDAAEB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858502-7A98-D44B-AEA5-8FEE877F3082}"/>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5894298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44E33-3C6B-134F-A0ED-9914191161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8E3E23C-4440-2B4D-B66D-5AC553A52D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3A47A2-FA9A-5446-9AC3-317C9DAC8E27}"/>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5" name="Footer Placeholder 4">
            <a:extLst>
              <a:ext uri="{FF2B5EF4-FFF2-40B4-BE49-F238E27FC236}">
                <a16:creationId xmlns:a16="http://schemas.microsoft.com/office/drawing/2014/main" id="{F813A3DD-7464-054B-9AC8-399410B29F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132340-9F4E-6B4A-AD02-611FBD332268}"/>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1226985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8B76A3-5698-C742-B874-FAFF4A080B3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878E7E0-5A4D-1A4A-B715-89A6A0EEE1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520BB0-CABB-9A4A-8076-67D473EEE500}"/>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5" name="Footer Placeholder 4">
            <a:extLst>
              <a:ext uri="{FF2B5EF4-FFF2-40B4-BE49-F238E27FC236}">
                <a16:creationId xmlns:a16="http://schemas.microsoft.com/office/drawing/2014/main" id="{51FEF8F8-4714-8C47-A38A-15A7019F71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D4324B-BC9C-AC4E-A6B7-C366DA335449}"/>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668370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4306D-8B8D-7D49-8DCC-46E486576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A72161-B8BE-FA42-8E5C-702F410916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83634D-F9AF-A247-9EFE-52B23EF12896}"/>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5" name="Footer Placeholder 4">
            <a:extLst>
              <a:ext uri="{FF2B5EF4-FFF2-40B4-BE49-F238E27FC236}">
                <a16:creationId xmlns:a16="http://schemas.microsoft.com/office/drawing/2014/main" id="{1E2338CA-81BA-1042-8614-D9E27BBF81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BF4E93-CFEC-5B4A-BF83-B0ADF918EE01}"/>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105463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C70A4-C2B0-194F-A264-75C0AA7CF0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C140D6-67B3-034F-AF66-AC5394C14E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C0BC5CA-E58B-7544-A30C-A1D9FF8D1D57}"/>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5" name="Footer Placeholder 4">
            <a:extLst>
              <a:ext uri="{FF2B5EF4-FFF2-40B4-BE49-F238E27FC236}">
                <a16:creationId xmlns:a16="http://schemas.microsoft.com/office/drawing/2014/main" id="{3E375739-612E-664A-9168-F61CF925A7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00393A-DAC8-EE44-8290-A2D7FC8658DC}"/>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4050163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66006-B3A1-9A47-AE41-98C82A5481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FEB8E7-DCAE-B342-839B-F67B7AF186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0A29CE-C84B-D641-8659-BFD3A6213C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7E1C88-D401-744C-AD81-B8F6106BC049}"/>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6" name="Footer Placeholder 5">
            <a:extLst>
              <a:ext uri="{FF2B5EF4-FFF2-40B4-BE49-F238E27FC236}">
                <a16:creationId xmlns:a16="http://schemas.microsoft.com/office/drawing/2014/main" id="{7F49342D-2D3A-BF41-8DAA-53DD943AA0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820103-5413-B24D-B0D9-83DDAF175EA2}"/>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3943103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6DC79-F1A8-2E4E-A091-D76A7673465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394655-45A4-1C43-9C3A-1304D71145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B26727-5568-4447-B905-A4D0A111DAC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CCD4B1-6A89-A847-8C6E-3597ADB72F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E6CCAB-0710-154D-A313-674B2CAECA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83C0489-8B00-764B-A8D5-9F3A82703EA6}"/>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8" name="Footer Placeholder 7">
            <a:extLst>
              <a:ext uri="{FF2B5EF4-FFF2-40B4-BE49-F238E27FC236}">
                <a16:creationId xmlns:a16="http://schemas.microsoft.com/office/drawing/2014/main" id="{76A49AF7-66D0-8B4F-A27D-0D9CEA0CA8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F23F5A-182E-7A41-9500-9A6E0A62341B}"/>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112506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C9353-35F6-BF47-B815-4839B5C271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AD955E-3609-BE47-976D-1FD384A8EA7D}"/>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4" name="Footer Placeholder 3">
            <a:extLst>
              <a:ext uri="{FF2B5EF4-FFF2-40B4-BE49-F238E27FC236}">
                <a16:creationId xmlns:a16="http://schemas.microsoft.com/office/drawing/2014/main" id="{4A5DBABB-F574-9344-8DE7-CA55A71EA8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961A2E-14BB-624E-AEFB-53B847905A0A}"/>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4132765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77C6DD-65DF-3F46-91AA-889EA2D2A167}"/>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3" name="Footer Placeholder 2">
            <a:extLst>
              <a:ext uri="{FF2B5EF4-FFF2-40B4-BE49-F238E27FC236}">
                <a16:creationId xmlns:a16="http://schemas.microsoft.com/office/drawing/2014/main" id="{FAE52D0C-3225-0C42-850D-DB6C89AB7E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ED9DD2-2355-2145-B7AE-A824D21A28D9}"/>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21167619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2AD7-0863-7740-A457-394C3A0FFF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8EB8CA-6CF8-704A-B40A-EA2BE5C69F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54AAFF-29D8-414A-8380-BC0DE6DAA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844831-41BC-9C4A-B46A-5003B90B20D1}"/>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6" name="Footer Placeholder 5">
            <a:extLst>
              <a:ext uri="{FF2B5EF4-FFF2-40B4-BE49-F238E27FC236}">
                <a16:creationId xmlns:a16="http://schemas.microsoft.com/office/drawing/2014/main" id="{CC22FB03-B2DB-2A47-BA1F-2B2ED2A9CB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5EE014-8876-EE42-BC43-9AE81E48BEF2}"/>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37838373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CCF93-373F-9847-9CAD-5BBE0A188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D3719B-4503-6D4C-9FC3-028FB67F5B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740917C-8D37-524E-9108-2FCDB62FB2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3F650D-B8F1-BC40-9623-16A7D8017CAC}"/>
              </a:ext>
            </a:extLst>
          </p:cNvPr>
          <p:cNvSpPr>
            <a:spLocks noGrp="1"/>
          </p:cNvSpPr>
          <p:nvPr>
            <p:ph type="dt" sz="half" idx="10"/>
          </p:nvPr>
        </p:nvSpPr>
        <p:spPr/>
        <p:txBody>
          <a:bodyPr/>
          <a:lstStyle/>
          <a:p>
            <a:fld id="{6E1B924F-B2C0-ED46-B73E-72A80ED8C1B6}" type="datetimeFigureOut">
              <a:rPr lang="en-US" smtClean="0"/>
              <a:t>7/21/20</a:t>
            </a:fld>
            <a:endParaRPr lang="en-US"/>
          </a:p>
        </p:txBody>
      </p:sp>
      <p:sp>
        <p:nvSpPr>
          <p:cNvPr id="6" name="Footer Placeholder 5">
            <a:extLst>
              <a:ext uri="{FF2B5EF4-FFF2-40B4-BE49-F238E27FC236}">
                <a16:creationId xmlns:a16="http://schemas.microsoft.com/office/drawing/2014/main" id="{791F7949-B071-B84F-B77B-69C4A8882B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5123D6-CC55-DC48-BC93-2498BEACC19C}"/>
              </a:ext>
            </a:extLst>
          </p:cNvPr>
          <p:cNvSpPr>
            <a:spLocks noGrp="1"/>
          </p:cNvSpPr>
          <p:nvPr>
            <p:ph type="sldNum" sz="quarter" idx="12"/>
          </p:nvPr>
        </p:nvSpPr>
        <p:spPr/>
        <p:txBody>
          <a:bodyPr/>
          <a:lstStyle/>
          <a:p>
            <a:fld id="{AB3E58D8-50CE-A643-A439-C410D16F3835}" type="slidenum">
              <a:rPr lang="en-US" smtClean="0"/>
              <a:t>‹#›</a:t>
            </a:fld>
            <a:endParaRPr lang="en-US"/>
          </a:p>
        </p:txBody>
      </p:sp>
    </p:spTree>
    <p:extLst>
      <p:ext uri="{BB962C8B-B14F-4D97-AF65-F5344CB8AC3E}">
        <p14:creationId xmlns:p14="http://schemas.microsoft.com/office/powerpoint/2010/main" val="2781269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3DC80D-B853-8D43-BC4A-1E559F72E4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703B24-519D-2345-9348-2B4D534A4D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0DE4C1-E5E0-DC45-AA73-1F1806FC16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1B924F-B2C0-ED46-B73E-72A80ED8C1B6}" type="datetimeFigureOut">
              <a:rPr lang="en-US" smtClean="0"/>
              <a:t>7/21/20</a:t>
            </a:fld>
            <a:endParaRPr lang="en-US"/>
          </a:p>
        </p:txBody>
      </p:sp>
      <p:sp>
        <p:nvSpPr>
          <p:cNvPr id="5" name="Footer Placeholder 4">
            <a:extLst>
              <a:ext uri="{FF2B5EF4-FFF2-40B4-BE49-F238E27FC236}">
                <a16:creationId xmlns:a16="http://schemas.microsoft.com/office/drawing/2014/main" id="{B5527D86-9AC3-5A42-AF75-55DE96333C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8B94CF-9011-D64B-B993-6B3E709C7C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E58D8-50CE-A643-A439-C410D16F3835}" type="slidenum">
              <a:rPr lang="en-US" smtClean="0"/>
              <a:t>‹#›</a:t>
            </a:fld>
            <a:endParaRPr lang="en-US"/>
          </a:p>
        </p:txBody>
      </p:sp>
    </p:spTree>
    <p:extLst>
      <p:ext uri="{BB962C8B-B14F-4D97-AF65-F5344CB8AC3E}">
        <p14:creationId xmlns:p14="http://schemas.microsoft.com/office/powerpoint/2010/main" val="20653730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95C5E-7A67-5F46-BBEF-7B26510E1FCB}"/>
              </a:ext>
            </a:extLst>
          </p:cNvPr>
          <p:cNvSpPr>
            <a:spLocks noGrp="1"/>
          </p:cNvSpPr>
          <p:nvPr>
            <p:ph type="ctrTitle"/>
          </p:nvPr>
        </p:nvSpPr>
        <p:spPr>
          <a:xfrm>
            <a:off x="1524000" y="1816844"/>
            <a:ext cx="9144000" cy="2387600"/>
          </a:xfrm>
        </p:spPr>
        <p:txBody>
          <a:bodyPr>
            <a:normAutofit/>
          </a:bodyPr>
          <a:lstStyle/>
          <a:p>
            <a:r>
              <a:rPr lang="en-US" sz="6600" dirty="0">
                <a:latin typeface="Arial" panose="020B0604020202020204" pitchFamily="34" charset="0"/>
                <a:cs typeface="Arial" panose="020B0604020202020204" pitchFamily="34" charset="0"/>
              </a:rPr>
              <a:t>Hotel Review Data Analyses Updates</a:t>
            </a:r>
          </a:p>
        </p:txBody>
      </p:sp>
      <p:sp>
        <p:nvSpPr>
          <p:cNvPr id="3" name="Subtitle 2">
            <a:extLst>
              <a:ext uri="{FF2B5EF4-FFF2-40B4-BE49-F238E27FC236}">
                <a16:creationId xmlns:a16="http://schemas.microsoft.com/office/drawing/2014/main" id="{654ED034-7512-9C48-8EDA-EBD28C62B6C8}"/>
              </a:ext>
            </a:extLst>
          </p:cNvPr>
          <p:cNvSpPr>
            <a:spLocks noGrp="1"/>
          </p:cNvSpPr>
          <p:nvPr>
            <p:ph type="subTitle" idx="1"/>
          </p:nvPr>
        </p:nvSpPr>
        <p:spPr>
          <a:xfrm>
            <a:off x="1524000" y="4296519"/>
            <a:ext cx="9144000" cy="1655762"/>
          </a:xfrm>
        </p:spPr>
        <p:txBody>
          <a:bodyPr/>
          <a:lstStyle/>
          <a:p>
            <a:r>
              <a:rPr lang="en-US" dirty="0">
                <a:latin typeface="Arial" panose="020B0604020202020204" pitchFamily="34" charset="0"/>
                <a:cs typeface="Arial" panose="020B0604020202020204" pitchFamily="34" charset="0"/>
              </a:rPr>
              <a:t>2019.04.25</a:t>
            </a:r>
          </a:p>
        </p:txBody>
      </p:sp>
    </p:spTree>
    <p:extLst>
      <p:ext uri="{BB962C8B-B14F-4D97-AF65-F5344CB8AC3E}">
        <p14:creationId xmlns:p14="http://schemas.microsoft.com/office/powerpoint/2010/main" val="21954328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AE0BDCE-BB0E-1D48-B15A-153E9FA3B3EF}"/>
              </a:ext>
            </a:extLst>
          </p:cNvPr>
          <p:cNvPicPr>
            <a:picLocks noChangeAspect="1"/>
          </p:cNvPicPr>
          <p:nvPr/>
        </p:nvPicPr>
        <p:blipFill>
          <a:blip r:embed="rId2"/>
          <a:stretch>
            <a:fillRect/>
          </a:stretch>
        </p:blipFill>
        <p:spPr>
          <a:xfrm>
            <a:off x="467809" y="1588848"/>
            <a:ext cx="6465426" cy="5180564"/>
          </a:xfrm>
          <a:prstGeom prst="rect">
            <a:avLst/>
          </a:prstGeom>
        </p:spPr>
      </p:pic>
      <p:sp>
        <p:nvSpPr>
          <p:cNvPr id="2" name="Title 1">
            <a:extLst>
              <a:ext uri="{FF2B5EF4-FFF2-40B4-BE49-F238E27FC236}">
                <a16:creationId xmlns:a16="http://schemas.microsoft.com/office/drawing/2014/main" id="{70B63EAA-CD35-364F-A44C-D451F4B4C6BE}"/>
              </a:ext>
            </a:extLst>
          </p:cNvPr>
          <p:cNvSpPr>
            <a:spLocks noGrp="1"/>
          </p:cNvSpPr>
          <p:nvPr>
            <p:ph type="title"/>
          </p:nvPr>
        </p:nvSpPr>
        <p:spPr/>
        <p:txBody>
          <a:bodyPr>
            <a:normAutofit fontScale="90000"/>
          </a:bodyPr>
          <a:lstStyle/>
          <a:p>
            <a:r>
              <a:rPr lang="en-US" dirty="0">
                <a:latin typeface="Arial" panose="020B0604020202020204" pitchFamily="34" charset="0"/>
                <a:cs typeface="Arial" panose="020B0604020202020204" pitchFamily="34" charset="0"/>
              </a:rPr>
              <a:t>Interaction of Individualism, Power Distance, Hotel Star Rating on Review Scores</a:t>
            </a:r>
          </a:p>
        </p:txBody>
      </p:sp>
      <p:sp>
        <p:nvSpPr>
          <p:cNvPr id="6" name="TextBox 5">
            <a:extLst>
              <a:ext uri="{FF2B5EF4-FFF2-40B4-BE49-F238E27FC236}">
                <a16:creationId xmlns:a16="http://schemas.microsoft.com/office/drawing/2014/main" id="{BB244646-BC57-544C-B9C6-3B9834DDB79B}"/>
              </a:ext>
            </a:extLst>
          </p:cNvPr>
          <p:cNvSpPr txBox="1"/>
          <p:nvPr/>
        </p:nvSpPr>
        <p:spPr>
          <a:xfrm>
            <a:off x="7395432" y="2867458"/>
            <a:ext cx="3554789"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Three-way interaction term: F[1,404298] = 21.35, p &lt; .001</a:t>
            </a:r>
          </a:p>
        </p:txBody>
      </p:sp>
      <p:sp>
        <p:nvSpPr>
          <p:cNvPr id="8" name="TextBox 7">
            <a:extLst>
              <a:ext uri="{FF2B5EF4-FFF2-40B4-BE49-F238E27FC236}">
                <a16:creationId xmlns:a16="http://schemas.microsoft.com/office/drawing/2014/main" id="{39F99322-EFD2-A94D-92AD-9537EB5D2D99}"/>
              </a:ext>
            </a:extLst>
          </p:cNvPr>
          <p:cNvSpPr txBox="1"/>
          <p:nvPr/>
        </p:nvSpPr>
        <p:spPr>
          <a:xfrm>
            <a:off x="7395432" y="1817408"/>
            <a:ext cx="4557712" cy="923330"/>
          </a:xfrm>
          <a:prstGeom prst="rect">
            <a:avLst/>
          </a:prstGeom>
          <a:noFill/>
        </p:spPr>
        <p:txBody>
          <a:bodyPr wrap="square" rtlCol="0">
            <a:spAutoFit/>
          </a:bodyPr>
          <a:lstStyle/>
          <a:p>
            <a:r>
              <a:rPr lang="en-US" dirty="0">
                <a:solidFill>
                  <a:schemeClr val="accent2"/>
                </a:solidFill>
                <a:latin typeface="Arial" panose="020B0604020202020204" pitchFamily="34" charset="0"/>
                <a:cs typeface="Arial" panose="020B0604020202020204" pitchFamily="34" charset="0"/>
              </a:rPr>
              <a:t>*** For this analysis, we only selected the review scores that the negative review is </a:t>
            </a:r>
            <a:r>
              <a:rPr lang="en-US" b="1" dirty="0">
                <a:solidFill>
                  <a:schemeClr val="accent2"/>
                </a:solidFill>
                <a:latin typeface="Arial" panose="020B0604020202020204" pitchFamily="34" charset="0"/>
                <a:cs typeface="Arial" panose="020B0604020202020204" pitchFamily="34" charset="0"/>
              </a:rPr>
              <a:t>not</a:t>
            </a:r>
            <a:r>
              <a:rPr lang="en-US" dirty="0">
                <a:solidFill>
                  <a:schemeClr val="accent2"/>
                </a:solidFill>
                <a:latin typeface="Arial" panose="020B0604020202020204" pitchFamily="34" charset="0"/>
                <a:cs typeface="Arial" panose="020B0604020202020204" pitchFamily="34" charset="0"/>
              </a:rPr>
              <a:t> service-relevant.</a:t>
            </a:r>
          </a:p>
        </p:txBody>
      </p:sp>
      <p:sp>
        <p:nvSpPr>
          <p:cNvPr id="10" name="Rectangle 9">
            <a:extLst>
              <a:ext uri="{FF2B5EF4-FFF2-40B4-BE49-F238E27FC236}">
                <a16:creationId xmlns:a16="http://schemas.microsoft.com/office/drawing/2014/main" id="{13B2316D-1E15-074E-A2BE-6433791D4026}"/>
              </a:ext>
            </a:extLst>
          </p:cNvPr>
          <p:cNvSpPr/>
          <p:nvPr/>
        </p:nvSpPr>
        <p:spPr>
          <a:xfrm rot="16200000">
            <a:off x="-353995" y="3727047"/>
            <a:ext cx="1851949" cy="486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Review Score</a:t>
            </a:r>
          </a:p>
        </p:txBody>
      </p:sp>
      <p:sp>
        <p:nvSpPr>
          <p:cNvPr id="11" name="Rectangle 10">
            <a:extLst>
              <a:ext uri="{FF2B5EF4-FFF2-40B4-BE49-F238E27FC236}">
                <a16:creationId xmlns:a16="http://schemas.microsoft.com/office/drawing/2014/main" id="{2A158B29-07D0-6746-9BE3-8BA03631B650}"/>
              </a:ext>
            </a:extLst>
          </p:cNvPr>
          <p:cNvSpPr/>
          <p:nvPr/>
        </p:nvSpPr>
        <p:spPr>
          <a:xfrm>
            <a:off x="2024778" y="6411850"/>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Power Distance</a:t>
            </a:r>
          </a:p>
        </p:txBody>
      </p:sp>
      <p:sp>
        <p:nvSpPr>
          <p:cNvPr id="12" name="Rectangle 11">
            <a:extLst>
              <a:ext uri="{FF2B5EF4-FFF2-40B4-BE49-F238E27FC236}">
                <a16:creationId xmlns:a16="http://schemas.microsoft.com/office/drawing/2014/main" id="{B4FFC245-3FE3-F34C-BF26-7B669805CDE8}"/>
              </a:ext>
            </a:extLst>
          </p:cNvPr>
          <p:cNvSpPr/>
          <p:nvPr/>
        </p:nvSpPr>
        <p:spPr>
          <a:xfrm>
            <a:off x="4908804" y="1588848"/>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Individualism</a:t>
            </a:r>
          </a:p>
        </p:txBody>
      </p:sp>
      <p:sp>
        <p:nvSpPr>
          <p:cNvPr id="13" name="Rectangle 12">
            <a:extLst>
              <a:ext uri="{FF2B5EF4-FFF2-40B4-BE49-F238E27FC236}">
                <a16:creationId xmlns:a16="http://schemas.microsoft.com/office/drawing/2014/main" id="{28B6A85B-41F6-EF4C-98B5-6C27D3FE76DA}"/>
              </a:ext>
            </a:extLst>
          </p:cNvPr>
          <p:cNvSpPr/>
          <p:nvPr/>
        </p:nvSpPr>
        <p:spPr>
          <a:xfrm rot="5400000">
            <a:off x="4232476" y="3847579"/>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Hotel Star</a:t>
            </a:r>
          </a:p>
        </p:txBody>
      </p:sp>
      <p:sp>
        <p:nvSpPr>
          <p:cNvPr id="20" name="TextBox 19">
            <a:extLst>
              <a:ext uri="{FF2B5EF4-FFF2-40B4-BE49-F238E27FC236}">
                <a16:creationId xmlns:a16="http://schemas.microsoft.com/office/drawing/2014/main" id="{68C77317-235A-2046-9350-05728F88BB3A}"/>
              </a:ext>
            </a:extLst>
          </p:cNvPr>
          <p:cNvSpPr txBox="1"/>
          <p:nvPr/>
        </p:nvSpPr>
        <p:spPr>
          <a:xfrm>
            <a:off x="5642041" y="3818366"/>
            <a:ext cx="6462181" cy="3077766"/>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In general, lower individualism scores lead to lower review scores, and higher power distance scores lead to lower review scores. And lower hotel star ratings lead to lower review scores.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Though the three-way interaction is significant, the effect is not large enough to be observed on the plot.</a:t>
            </a:r>
          </a:p>
          <a:p>
            <a:r>
              <a:rPr lang="en-US" sz="1600" dirty="0">
                <a:latin typeface="Arial" panose="020B0604020202020204" pitchFamily="34" charset="0"/>
                <a:cs typeface="Arial" panose="020B0604020202020204" pitchFamily="34" charset="0"/>
              </a:rPr>
              <a:t>The major observable difference is that when hotel star rating is relatively high, and power distance is relatively low, different levels of individualism scores lead to larger differences in review scores (</a:t>
            </a:r>
            <a:r>
              <a:rPr lang="en-US" sz="1600" dirty="0">
                <a:solidFill>
                  <a:srgbClr val="FF0000"/>
                </a:solidFill>
                <a:latin typeface="Arial" panose="020B0604020202020204" pitchFamily="34" charset="0"/>
                <a:cs typeface="Arial" panose="020B0604020202020204" pitchFamily="34" charset="0"/>
              </a:rPr>
              <a:t>highlighted in red</a:t>
            </a:r>
            <a:r>
              <a:rPr lang="en-US" sz="1600" dirty="0">
                <a:latin typeface="Arial" panose="020B0604020202020204" pitchFamily="34" charset="0"/>
                <a:cs typeface="Arial" panose="020B0604020202020204" pitchFamily="34" charset="0"/>
              </a:rPr>
              <a:t>), as compared to when hotel star rating is relatively low, and power distance is relatively low (</a:t>
            </a:r>
            <a:r>
              <a:rPr lang="en-US" sz="1600" dirty="0">
                <a:solidFill>
                  <a:srgbClr val="00B0F0"/>
                </a:solidFill>
                <a:latin typeface="Arial" panose="020B0604020202020204" pitchFamily="34" charset="0"/>
                <a:cs typeface="Arial" panose="020B0604020202020204" pitchFamily="34" charset="0"/>
              </a:rPr>
              <a:t>highlighted in blue</a:t>
            </a:r>
            <a:r>
              <a:rPr lang="en-US" sz="1600" dirty="0">
                <a:latin typeface="Arial" panose="020B0604020202020204" pitchFamily="34" charset="0"/>
                <a:cs typeface="Arial" panose="020B0604020202020204" pitchFamily="34" charset="0"/>
              </a:rPr>
              <a:t>).</a:t>
            </a:r>
          </a:p>
          <a:p>
            <a:endParaRPr lang="en-US" sz="1600" dirty="0">
              <a:latin typeface="Arial" panose="020B0604020202020204" pitchFamily="34" charset="0"/>
              <a:cs typeface="Arial" panose="020B0604020202020204" pitchFamily="34" charset="0"/>
            </a:endParaRPr>
          </a:p>
        </p:txBody>
      </p:sp>
      <p:sp>
        <p:nvSpPr>
          <p:cNvPr id="21" name="Oval 20">
            <a:extLst>
              <a:ext uri="{FF2B5EF4-FFF2-40B4-BE49-F238E27FC236}">
                <a16:creationId xmlns:a16="http://schemas.microsoft.com/office/drawing/2014/main" id="{0EDBB089-25E6-3F4A-83E0-BDEC23E13A0C}"/>
              </a:ext>
            </a:extLst>
          </p:cNvPr>
          <p:cNvSpPr/>
          <p:nvPr/>
        </p:nvSpPr>
        <p:spPr>
          <a:xfrm>
            <a:off x="1388962" y="2118166"/>
            <a:ext cx="566368" cy="891250"/>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22" name="Oval 21">
            <a:extLst>
              <a:ext uri="{FF2B5EF4-FFF2-40B4-BE49-F238E27FC236}">
                <a16:creationId xmlns:a16="http://schemas.microsoft.com/office/drawing/2014/main" id="{897E5E3D-9D93-9745-8FD8-2507F4043292}"/>
              </a:ext>
            </a:extLst>
          </p:cNvPr>
          <p:cNvSpPr/>
          <p:nvPr/>
        </p:nvSpPr>
        <p:spPr>
          <a:xfrm>
            <a:off x="1411322" y="4631590"/>
            <a:ext cx="566368" cy="105157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4103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0956D-2C35-D94C-AB01-B164794DB98D}"/>
              </a:ext>
            </a:extLst>
          </p:cNvPr>
          <p:cNvSpPr>
            <a:spLocks noGrp="1"/>
          </p:cNvSpPr>
          <p:nvPr>
            <p:ph type="title"/>
          </p:nvPr>
        </p:nvSpPr>
        <p:spPr/>
        <p:txBody>
          <a:bodyPr>
            <a:noAutofit/>
          </a:bodyPr>
          <a:lstStyle/>
          <a:p>
            <a:r>
              <a:rPr lang="en-US" sz="3600" dirty="0">
                <a:latin typeface="Arial" panose="020B0604020202020204" pitchFamily="34" charset="0"/>
                <a:cs typeface="Arial" panose="020B0604020202020204" pitchFamily="34" charset="0"/>
              </a:rPr>
              <a:t>Interaction of Individualism, Power Distance, Service Relevancy (Based on Negative Reviews) on Review Scores</a:t>
            </a:r>
          </a:p>
        </p:txBody>
      </p:sp>
      <p:pic>
        <p:nvPicPr>
          <p:cNvPr id="4" name="Picture 3">
            <a:extLst>
              <a:ext uri="{FF2B5EF4-FFF2-40B4-BE49-F238E27FC236}">
                <a16:creationId xmlns:a16="http://schemas.microsoft.com/office/drawing/2014/main" id="{2DFB5798-7238-C448-81E5-7C5E67F1A75C}"/>
              </a:ext>
            </a:extLst>
          </p:cNvPr>
          <p:cNvPicPr>
            <a:picLocks noChangeAspect="1"/>
          </p:cNvPicPr>
          <p:nvPr/>
        </p:nvPicPr>
        <p:blipFill>
          <a:blip r:embed="rId2"/>
          <a:stretch>
            <a:fillRect/>
          </a:stretch>
        </p:blipFill>
        <p:spPr>
          <a:xfrm>
            <a:off x="596504" y="1690688"/>
            <a:ext cx="6163591" cy="4938712"/>
          </a:xfrm>
          <a:prstGeom prst="rect">
            <a:avLst/>
          </a:prstGeom>
        </p:spPr>
      </p:pic>
      <p:sp>
        <p:nvSpPr>
          <p:cNvPr id="5" name="TextBox 4">
            <a:extLst>
              <a:ext uri="{FF2B5EF4-FFF2-40B4-BE49-F238E27FC236}">
                <a16:creationId xmlns:a16="http://schemas.microsoft.com/office/drawing/2014/main" id="{183A8AF9-A2E6-1048-9372-56DA3B078EC8}"/>
              </a:ext>
            </a:extLst>
          </p:cNvPr>
          <p:cNvSpPr txBox="1"/>
          <p:nvPr/>
        </p:nvSpPr>
        <p:spPr>
          <a:xfrm>
            <a:off x="6410975" y="3411364"/>
            <a:ext cx="5184521" cy="2031325"/>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Three-way interaction term: F[1,104709] = 21.35, p &lt; .001</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a:t>
            </a:r>
            <a:r>
              <a:rPr lang="en-US" b="1" dirty="0">
                <a:latin typeface="Arial" panose="020B0604020202020204" pitchFamily="34" charset="0"/>
                <a:cs typeface="Arial" panose="020B0604020202020204" pitchFamily="34" charset="0"/>
              </a:rPr>
              <a:t>pattern</a:t>
            </a:r>
            <a:r>
              <a:rPr lang="en-US" dirty="0">
                <a:latin typeface="Arial" panose="020B0604020202020204" pitchFamily="34" charset="0"/>
                <a:cs typeface="Arial" panose="020B0604020202020204" pitchFamily="34" charset="0"/>
              </a:rPr>
              <a:t> of interaction between individualism and power distance is similar across service relevancy (-.5 = not service-relevant; .5 = service relevant).</a:t>
            </a:r>
          </a:p>
        </p:txBody>
      </p:sp>
      <p:sp>
        <p:nvSpPr>
          <p:cNvPr id="6" name="TextBox 5">
            <a:extLst>
              <a:ext uri="{FF2B5EF4-FFF2-40B4-BE49-F238E27FC236}">
                <a16:creationId xmlns:a16="http://schemas.microsoft.com/office/drawing/2014/main" id="{8026505C-D931-AE4D-9FEB-33BD94A8A000}"/>
              </a:ext>
            </a:extLst>
          </p:cNvPr>
          <p:cNvSpPr txBox="1"/>
          <p:nvPr/>
        </p:nvSpPr>
        <p:spPr>
          <a:xfrm>
            <a:off x="7187877" y="5780782"/>
            <a:ext cx="5004123" cy="1077218"/>
          </a:xfrm>
          <a:prstGeom prst="rect">
            <a:avLst/>
          </a:prstGeom>
          <a:noFill/>
        </p:spPr>
        <p:txBody>
          <a:bodyPr wrap="square" rtlCol="0">
            <a:spAutoFit/>
          </a:bodyPr>
          <a:lstStyle/>
          <a:p>
            <a:pPr algn="r"/>
            <a:r>
              <a:rPr lang="en-US" sz="1600" i="1" dirty="0">
                <a:latin typeface="Arial" panose="020B0604020202020204" pitchFamily="34" charset="0"/>
                <a:cs typeface="Arial" panose="020B0604020202020204" pitchFamily="34" charset="0"/>
              </a:rPr>
              <a:t>*Due to large difference in sample size between service-relevant and not service-relevant reviews, I randomly selected 52359 reviews in not service-relevant reviews for the analysis.</a:t>
            </a:r>
          </a:p>
        </p:txBody>
      </p:sp>
      <p:sp>
        <p:nvSpPr>
          <p:cNvPr id="7" name="Rectangle 6">
            <a:extLst>
              <a:ext uri="{FF2B5EF4-FFF2-40B4-BE49-F238E27FC236}">
                <a16:creationId xmlns:a16="http://schemas.microsoft.com/office/drawing/2014/main" id="{33F10391-AAB4-8349-B3A6-55F185213768}"/>
              </a:ext>
            </a:extLst>
          </p:cNvPr>
          <p:cNvSpPr/>
          <p:nvPr/>
        </p:nvSpPr>
        <p:spPr>
          <a:xfrm rot="16200000">
            <a:off x="-203524" y="3699157"/>
            <a:ext cx="1851949" cy="486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Review Score</a:t>
            </a:r>
          </a:p>
        </p:txBody>
      </p:sp>
      <p:sp>
        <p:nvSpPr>
          <p:cNvPr id="8" name="Rectangle 7">
            <a:extLst>
              <a:ext uri="{FF2B5EF4-FFF2-40B4-BE49-F238E27FC236}">
                <a16:creationId xmlns:a16="http://schemas.microsoft.com/office/drawing/2014/main" id="{38A22FEB-D479-AA41-BD61-4C9EBBF1C066}"/>
              </a:ext>
            </a:extLst>
          </p:cNvPr>
          <p:cNvSpPr/>
          <p:nvPr/>
        </p:nvSpPr>
        <p:spPr>
          <a:xfrm>
            <a:off x="4908146" y="1690688"/>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Power Distance</a:t>
            </a:r>
          </a:p>
        </p:txBody>
      </p:sp>
      <p:sp>
        <p:nvSpPr>
          <p:cNvPr id="11" name="Rectangle 10">
            <a:extLst>
              <a:ext uri="{FF2B5EF4-FFF2-40B4-BE49-F238E27FC236}">
                <a16:creationId xmlns:a16="http://schemas.microsoft.com/office/drawing/2014/main" id="{E942DC52-154E-9442-8383-523C73A93C8B}"/>
              </a:ext>
            </a:extLst>
          </p:cNvPr>
          <p:cNvSpPr/>
          <p:nvPr/>
        </p:nvSpPr>
        <p:spPr>
          <a:xfrm>
            <a:off x="1968834" y="6327675"/>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Individualism</a:t>
            </a:r>
          </a:p>
        </p:txBody>
      </p:sp>
      <p:sp>
        <p:nvSpPr>
          <p:cNvPr id="12" name="Rectangle 11">
            <a:extLst>
              <a:ext uri="{FF2B5EF4-FFF2-40B4-BE49-F238E27FC236}">
                <a16:creationId xmlns:a16="http://schemas.microsoft.com/office/drawing/2014/main" id="{0B01A769-6E78-DC4B-A21D-6EAE247945C2}"/>
              </a:ext>
            </a:extLst>
          </p:cNvPr>
          <p:cNvSpPr/>
          <p:nvPr/>
        </p:nvSpPr>
        <p:spPr>
          <a:xfrm rot="5400000">
            <a:off x="4232476" y="3847579"/>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Service Relevancy</a:t>
            </a:r>
          </a:p>
        </p:txBody>
      </p:sp>
      <p:graphicFrame>
        <p:nvGraphicFramePr>
          <p:cNvPr id="14" name="Table 13">
            <a:extLst>
              <a:ext uri="{FF2B5EF4-FFF2-40B4-BE49-F238E27FC236}">
                <a16:creationId xmlns:a16="http://schemas.microsoft.com/office/drawing/2014/main" id="{BDB9409C-64FF-E84E-861A-8CDBD95E4B36}"/>
              </a:ext>
            </a:extLst>
          </p:cNvPr>
          <p:cNvGraphicFramePr>
            <a:graphicFrameLocks noGrp="1"/>
          </p:cNvGraphicFramePr>
          <p:nvPr/>
        </p:nvGraphicFramePr>
        <p:xfrm>
          <a:off x="7575981" y="1740886"/>
          <a:ext cx="4227914" cy="1225167"/>
        </p:xfrm>
        <a:graphic>
          <a:graphicData uri="http://schemas.openxmlformats.org/drawingml/2006/table">
            <a:tbl>
              <a:tblPr firstRow="1" bandRow="1">
                <a:tableStyleId>{0505E3EF-67EA-436B-97B2-0124C06EBD24}</a:tableStyleId>
              </a:tblPr>
              <a:tblGrid>
                <a:gridCol w="2113957">
                  <a:extLst>
                    <a:ext uri="{9D8B030D-6E8A-4147-A177-3AD203B41FA5}">
                      <a16:colId xmlns:a16="http://schemas.microsoft.com/office/drawing/2014/main" val="3745094376"/>
                    </a:ext>
                  </a:extLst>
                </a:gridCol>
                <a:gridCol w="2113957">
                  <a:extLst>
                    <a:ext uri="{9D8B030D-6E8A-4147-A177-3AD203B41FA5}">
                      <a16:colId xmlns:a16="http://schemas.microsoft.com/office/drawing/2014/main" val="2596830251"/>
                    </a:ext>
                  </a:extLst>
                </a:gridCol>
              </a:tblGrid>
              <a:tr h="558285">
                <a:tc>
                  <a:txBody>
                    <a:bodyPr/>
                    <a:lstStyle/>
                    <a:p>
                      <a:r>
                        <a:rPr lang="en-US" sz="1600" b="0" dirty="0">
                          <a:latin typeface="Arial" panose="020B0604020202020204" pitchFamily="34" charset="0"/>
                          <a:cs typeface="Arial" panose="020B0604020202020204" pitchFamily="34" charset="0"/>
                        </a:rPr>
                        <a:t>Service-relevant Negative Reviews</a:t>
                      </a:r>
                    </a:p>
                  </a:txBody>
                  <a:tcPr>
                    <a:solidFill>
                      <a:srgbClr val="FFFF00"/>
                    </a:solidFill>
                  </a:tcPr>
                </a:tc>
                <a:tc>
                  <a:txBody>
                    <a:bodyPr/>
                    <a:lstStyle/>
                    <a:p>
                      <a:r>
                        <a:rPr lang="en-US" sz="1600" b="0" dirty="0">
                          <a:latin typeface="Arial" panose="020B0604020202020204" pitchFamily="34" charset="0"/>
                          <a:cs typeface="Arial" panose="020B0604020202020204" pitchFamily="34" charset="0"/>
                        </a:rPr>
                        <a:t>Service-relevant Positive Reviews</a:t>
                      </a:r>
                    </a:p>
                  </a:txBody>
                  <a:tcPr/>
                </a:tc>
                <a:extLst>
                  <a:ext uri="{0D108BD9-81ED-4DB2-BD59-A6C34878D82A}">
                    <a16:rowId xmlns:a16="http://schemas.microsoft.com/office/drawing/2014/main" val="4147562608"/>
                  </a:ext>
                </a:extLst>
              </a:tr>
              <a:tr h="646047">
                <a:tc>
                  <a:txBody>
                    <a:bodyPr/>
                    <a:lstStyle/>
                    <a:p>
                      <a:r>
                        <a:rPr lang="en-US" sz="1600" b="0" dirty="0">
                          <a:latin typeface="Arial" panose="020B0604020202020204" pitchFamily="34" charset="0"/>
                          <a:cs typeface="Arial" panose="020B0604020202020204" pitchFamily="34" charset="0"/>
                        </a:rPr>
                        <a:t>Non Service-relevant Negative Reviews</a:t>
                      </a:r>
                    </a:p>
                  </a:txBody>
                  <a:tcP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latin typeface="Arial" panose="020B0604020202020204" pitchFamily="34" charset="0"/>
                          <a:cs typeface="Arial" panose="020B0604020202020204" pitchFamily="34" charset="0"/>
                        </a:rPr>
                        <a:t>Non Service-relevant Positive Reviews</a:t>
                      </a:r>
                    </a:p>
                  </a:txBody>
                  <a:tcPr/>
                </a:tc>
                <a:extLst>
                  <a:ext uri="{0D108BD9-81ED-4DB2-BD59-A6C34878D82A}">
                    <a16:rowId xmlns:a16="http://schemas.microsoft.com/office/drawing/2014/main" val="2695032701"/>
                  </a:ext>
                </a:extLst>
              </a:tr>
            </a:tbl>
          </a:graphicData>
        </a:graphic>
      </p:graphicFrame>
      <p:sp>
        <p:nvSpPr>
          <p:cNvPr id="15" name="TextBox 14">
            <a:extLst>
              <a:ext uri="{FF2B5EF4-FFF2-40B4-BE49-F238E27FC236}">
                <a16:creationId xmlns:a16="http://schemas.microsoft.com/office/drawing/2014/main" id="{5DE28E2C-5175-5443-9121-559F7B4278A8}"/>
              </a:ext>
            </a:extLst>
          </p:cNvPr>
          <p:cNvSpPr txBox="1"/>
          <p:nvPr/>
        </p:nvSpPr>
        <p:spPr>
          <a:xfrm>
            <a:off x="8385735" y="1301890"/>
            <a:ext cx="2608406"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Comparison highlighted</a:t>
            </a:r>
          </a:p>
        </p:txBody>
      </p:sp>
    </p:spTree>
    <p:extLst>
      <p:ext uri="{BB962C8B-B14F-4D97-AF65-F5344CB8AC3E}">
        <p14:creationId xmlns:p14="http://schemas.microsoft.com/office/powerpoint/2010/main" val="550024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A0148139-4AE9-0844-AD12-5EC8F8E81B0A}"/>
              </a:ext>
            </a:extLst>
          </p:cNvPr>
          <p:cNvSpPr txBox="1">
            <a:spLocks/>
          </p:cNvSpPr>
          <p:nvPr/>
        </p:nvSpPr>
        <p:spPr>
          <a:xfrm>
            <a:off x="838200" y="371490"/>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Arial" panose="020B0604020202020204" pitchFamily="34" charset="0"/>
                <a:cs typeface="Arial" panose="020B0604020202020204" pitchFamily="34" charset="0"/>
              </a:rPr>
              <a:t>Interaction of Individualism, Power Distance, Review Type (negative/positive) on Review Scores</a:t>
            </a:r>
          </a:p>
        </p:txBody>
      </p:sp>
      <p:graphicFrame>
        <p:nvGraphicFramePr>
          <p:cNvPr id="15" name="Table 14">
            <a:extLst>
              <a:ext uri="{FF2B5EF4-FFF2-40B4-BE49-F238E27FC236}">
                <a16:creationId xmlns:a16="http://schemas.microsoft.com/office/drawing/2014/main" id="{774322FD-B37B-574D-8ABF-A7345D49C651}"/>
              </a:ext>
            </a:extLst>
          </p:cNvPr>
          <p:cNvGraphicFramePr>
            <a:graphicFrameLocks noGrp="1"/>
          </p:cNvGraphicFramePr>
          <p:nvPr>
            <p:extLst>
              <p:ext uri="{D42A27DB-BD31-4B8C-83A1-F6EECF244321}">
                <p14:modId xmlns:p14="http://schemas.microsoft.com/office/powerpoint/2010/main" val="923814561"/>
              </p:ext>
            </p:extLst>
          </p:nvPr>
        </p:nvGraphicFramePr>
        <p:xfrm>
          <a:off x="812775" y="3355392"/>
          <a:ext cx="4793344" cy="1740123"/>
        </p:xfrm>
        <a:graphic>
          <a:graphicData uri="http://schemas.openxmlformats.org/drawingml/2006/table">
            <a:tbl>
              <a:tblPr firstRow="1" bandRow="1">
                <a:tableStyleId>{0505E3EF-67EA-436B-97B2-0124C06EBD24}</a:tableStyleId>
              </a:tblPr>
              <a:tblGrid>
                <a:gridCol w="2396672">
                  <a:extLst>
                    <a:ext uri="{9D8B030D-6E8A-4147-A177-3AD203B41FA5}">
                      <a16:colId xmlns:a16="http://schemas.microsoft.com/office/drawing/2014/main" val="3745094376"/>
                    </a:ext>
                  </a:extLst>
                </a:gridCol>
                <a:gridCol w="2396672">
                  <a:extLst>
                    <a:ext uri="{9D8B030D-6E8A-4147-A177-3AD203B41FA5}">
                      <a16:colId xmlns:a16="http://schemas.microsoft.com/office/drawing/2014/main" val="2596830251"/>
                    </a:ext>
                  </a:extLst>
                </a:gridCol>
              </a:tblGrid>
              <a:tr h="822533">
                <a:tc>
                  <a:txBody>
                    <a:bodyPr/>
                    <a:lstStyle/>
                    <a:p>
                      <a:pPr algn="ctr"/>
                      <a:r>
                        <a:rPr lang="en-US" sz="1600" b="0" dirty="0">
                          <a:latin typeface="Arial" panose="020B0604020202020204" pitchFamily="34" charset="0"/>
                          <a:cs typeface="Arial" panose="020B0604020202020204" pitchFamily="34" charset="0"/>
                        </a:rPr>
                        <a:t>Service-relevant Negative Reviews</a:t>
                      </a:r>
                    </a:p>
                  </a:txBody>
                  <a:tcPr anchor="ctr">
                    <a:solidFill>
                      <a:srgbClr val="FFFF00"/>
                    </a:solidFill>
                  </a:tcPr>
                </a:tc>
                <a:tc>
                  <a:txBody>
                    <a:bodyPr/>
                    <a:lstStyle/>
                    <a:p>
                      <a:pPr algn="ctr"/>
                      <a:r>
                        <a:rPr lang="en-US" sz="1600" b="0" dirty="0">
                          <a:latin typeface="Arial" panose="020B0604020202020204" pitchFamily="34" charset="0"/>
                          <a:cs typeface="Arial" panose="020B0604020202020204" pitchFamily="34" charset="0"/>
                        </a:rPr>
                        <a:t>Service-relevant Positive Reviews</a:t>
                      </a:r>
                    </a:p>
                  </a:txBody>
                  <a:tcPr anchor="ctr">
                    <a:solidFill>
                      <a:srgbClr val="FFFF00"/>
                    </a:solidFill>
                  </a:tcPr>
                </a:tc>
                <a:extLst>
                  <a:ext uri="{0D108BD9-81ED-4DB2-BD59-A6C34878D82A}">
                    <a16:rowId xmlns:a16="http://schemas.microsoft.com/office/drawing/2014/main" val="4147562608"/>
                  </a:ext>
                </a:extLst>
              </a:tr>
              <a:tr h="917590">
                <a:tc>
                  <a:txBody>
                    <a:bodyPr/>
                    <a:lstStyle/>
                    <a:p>
                      <a:pPr algn="ctr"/>
                      <a:r>
                        <a:rPr lang="en-US" sz="1600" b="0" dirty="0">
                          <a:latin typeface="Arial" panose="020B0604020202020204" pitchFamily="34" charset="0"/>
                          <a:cs typeface="Arial" panose="020B0604020202020204" pitchFamily="34" charset="0"/>
                        </a:rPr>
                        <a:t>Non Service-relevant Negative Reviews</a:t>
                      </a:r>
                    </a:p>
                  </a:txBody>
                  <a:tcPr anchor="ctr">
                    <a:solidFill>
                      <a:schemeClr val="bg2">
                        <a:lumMod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dirty="0">
                          <a:latin typeface="Arial" panose="020B0604020202020204" pitchFamily="34" charset="0"/>
                          <a:cs typeface="Arial" panose="020B0604020202020204" pitchFamily="34" charset="0"/>
                        </a:rPr>
                        <a:t>Non Service-relevant Positive Reviews</a:t>
                      </a:r>
                    </a:p>
                  </a:txBody>
                  <a:tcPr anchor="ctr"/>
                </a:tc>
                <a:extLst>
                  <a:ext uri="{0D108BD9-81ED-4DB2-BD59-A6C34878D82A}">
                    <a16:rowId xmlns:a16="http://schemas.microsoft.com/office/drawing/2014/main" val="2695032701"/>
                  </a:ext>
                </a:extLst>
              </a:tr>
            </a:tbl>
          </a:graphicData>
        </a:graphic>
      </p:graphicFrame>
      <p:sp>
        <p:nvSpPr>
          <p:cNvPr id="16" name="TextBox 15">
            <a:extLst>
              <a:ext uri="{FF2B5EF4-FFF2-40B4-BE49-F238E27FC236}">
                <a16:creationId xmlns:a16="http://schemas.microsoft.com/office/drawing/2014/main" id="{4E35AE35-51D0-7441-AD4D-6E87C6291A09}"/>
              </a:ext>
            </a:extLst>
          </p:cNvPr>
          <p:cNvSpPr txBox="1"/>
          <p:nvPr/>
        </p:nvSpPr>
        <p:spPr>
          <a:xfrm>
            <a:off x="1797118" y="2325421"/>
            <a:ext cx="2880917"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Comparison highlighted</a:t>
            </a:r>
          </a:p>
        </p:txBody>
      </p:sp>
      <p:sp>
        <p:nvSpPr>
          <p:cNvPr id="2" name="TextBox 1">
            <a:extLst>
              <a:ext uri="{FF2B5EF4-FFF2-40B4-BE49-F238E27FC236}">
                <a16:creationId xmlns:a16="http://schemas.microsoft.com/office/drawing/2014/main" id="{8DB4E6A0-35BB-F447-A186-1FA0B868F6C0}"/>
              </a:ext>
            </a:extLst>
          </p:cNvPr>
          <p:cNvSpPr txBox="1"/>
          <p:nvPr/>
        </p:nvSpPr>
        <p:spPr>
          <a:xfrm>
            <a:off x="9369" y="6486510"/>
            <a:ext cx="278313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New Updates on 05/16/2019</a:t>
            </a:r>
          </a:p>
        </p:txBody>
      </p:sp>
      <p:sp>
        <p:nvSpPr>
          <p:cNvPr id="3" name="TextBox 2">
            <a:extLst>
              <a:ext uri="{FF2B5EF4-FFF2-40B4-BE49-F238E27FC236}">
                <a16:creationId xmlns:a16="http://schemas.microsoft.com/office/drawing/2014/main" id="{239D8AD0-175F-A34D-B13F-7A65399209D1}"/>
              </a:ext>
            </a:extLst>
          </p:cNvPr>
          <p:cNvSpPr txBox="1"/>
          <p:nvPr/>
        </p:nvSpPr>
        <p:spPr>
          <a:xfrm>
            <a:off x="1367903" y="2887993"/>
            <a:ext cx="1292524" cy="400110"/>
          </a:xfrm>
          <a:prstGeom prst="rect">
            <a:avLst/>
          </a:prstGeom>
          <a:noFill/>
        </p:spPr>
        <p:txBody>
          <a:bodyPr wrap="square" rtlCol="0">
            <a:spAutoFit/>
          </a:bodyPr>
          <a:lstStyle/>
          <a:p>
            <a:r>
              <a:rPr lang="en-US" sz="2000" dirty="0"/>
              <a:t>N = 52359</a:t>
            </a:r>
          </a:p>
        </p:txBody>
      </p:sp>
      <p:sp>
        <p:nvSpPr>
          <p:cNvPr id="17" name="TextBox 16">
            <a:extLst>
              <a:ext uri="{FF2B5EF4-FFF2-40B4-BE49-F238E27FC236}">
                <a16:creationId xmlns:a16="http://schemas.microsoft.com/office/drawing/2014/main" id="{4C5A0C21-AEE1-1C4F-83A8-84A6DA5F8707}"/>
              </a:ext>
            </a:extLst>
          </p:cNvPr>
          <p:cNvSpPr txBox="1"/>
          <p:nvPr/>
        </p:nvSpPr>
        <p:spPr>
          <a:xfrm>
            <a:off x="3716884" y="2887993"/>
            <a:ext cx="1425193" cy="400110"/>
          </a:xfrm>
          <a:prstGeom prst="rect">
            <a:avLst/>
          </a:prstGeom>
          <a:noFill/>
        </p:spPr>
        <p:txBody>
          <a:bodyPr wrap="square" rtlCol="0">
            <a:spAutoFit/>
          </a:bodyPr>
          <a:lstStyle/>
          <a:p>
            <a:r>
              <a:rPr lang="en-US" sz="2000" dirty="0"/>
              <a:t>N = 201300</a:t>
            </a:r>
          </a:p>
        </p:txBody>
      </p:sp>
      <p:sp>
        <p:nvSpPr>
          <p:cNvPr id="18" name="TextBox 17">
            <a:extLst>
              <a:ext uri="{FF2B5EF4-FFF2-40B4-BE49-F238E27FC236}">
                <a16:creationId xmlns:a16="http://schemas.microsoft.com/office/drawing/2014/main" id="{35404406-27B2-7B46-9AE1-17E14776C145}"/>
              </a:ext>
            </a:extLst>
          </p:cNvPr>
          <p:cNvSpPr txBox="1"/>
          <p:nvPr/>
        </p:nvSpPr>
        <p:spPr>
          <a:xfrm>
            <a:off x="5838802" y="5994067"/>
            <a:ext cx="6327324" cy="830997"/>
          </a:xfrm>
          <a:prstGeom prst="rect">
            <a:avLst/>
          </a:prstGeom>
          <a:noFill/>
        </p:spPr>
        <p:txBody>
          <a:bodyPr wrap="square" rtlCol="0">
            <a:spAutoFit/>
          </a:bodyPr>
          <a:lstStyle/>
          <a:p>
            <a:pPr algn="r"/>
            <a:r>
              <a:rPr lang="en-US" sz="1600" i="1" dirty="0">
                <a:latin typeface="Arial" panose="020B0604020202020204" pitchFamily="34" charset="0"/>
                <a:cs typeface="Arial" panose="020B0604020202020204" pitchFamily="34" charset="0"/>
              </a:rPr>
              <a:t>*Due to large difference in sample size between service-relevant positive and negative reviews, I randomly selected 52359 reviews in positive service-relevant reviews for the analysis.</a:t>
            </a:r>
          </a:p>
        </p:txBody>
      </p:sp>
      <p:sp>
        <p:nvSpPr>
          <p:cNvPr id="10" name="Rectangle 9">
            <a:extLst>
              <a:ext uri="{FF2B5EF4-FFF2-40B4-BE49-F238E27FC236}">
                <a16:creationId xmlns:a16="http://schemas.microsoft.com/office/drawing/2014/main" id="{86C317A3-7955-5446-886B-7E977685C85E}"/>
              </a:ext>
            </a:extLst>
          </p:cNvPr>
          <p:cNvSpPr/>
          <p:nvPr/>
        </p:nvSpPr>
        <p:spPr>
          <a:xfrm>
            <a:off x="6198534" y="3284608"/>
            <a:ext cx="5323914" cy="1631216"/>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Note that the selected service-relevant positive reviews were written by reviewers who did not write service-relevant negative reviews at the same time, which makes it a between-subjects analysis.</a:t>
            </a:r>
          </a:p>
        </p:txBody>
      </p:sp>
    </p:spTree>
    <p:extLst>
      <p:ext uri="{BB962C8B-B14F-4D97-AF65-F5344CB8AC3E}">
        <p14:creationId xmlns:p14="http://schemas.microsoft.com/office/powerpoint/2010/main" val="42190255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EB98BA8-9282-674D-B58F-4DD1FA24B730}"/>
              </a:ext>
            </a:extLst>
          </p:cNvPr>
          <p:cNvPicPr>
            <a:picLocks noChangeAspect="1"/>
          </p:cNvPicPr>
          <p:nvPr/>
        </p:nvPicPr>
        <p:blipFill>
          <a:blip r:embed="rId2"/>
          <a:stretch>
            <a:fillRect/>
          </a:stretch>
        </p:blipFill>
        <p:spPr>
          <a:xfrm>
            <a:off x="374686" y="1839167"/>
            <a:ext cx="6000432" cy="4815633"/>
          </a:xfrm>
          <a:prstGeom prst="rect">
            <a:avLst/>
          </a:prstGeom>
        </p:spPr>
      </p:pic>
      <p:sp>
        <p:nvSpPr>
          <p:cNvPr id="5" name="Rectangle 4">
            <a:extLst>
              <a:ext uri="{FF2B5EF4-FFF2-40B4-BE49-F238E27FC236}">
                <a16:creationId xmlns:a16="http://schemas.microsoft.com/office/drawing/2014/main" id="{28A30E5E-C63B-F446-94CA-0860CD604773}"/>
              </a:ext>
            </a:extLst>
          </p:cNvPr>
          <p:cNvSpPr/>
          <p:nvPr/>
        </p:nvSpPr>
        <p:spPr>
          <a:xfrm rot="16200000">
            <a:off x="-449596" y="3452394"/>
            <a:ext cx="1851949" cy="486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Review Score</a:t>
            </a:r>
          </a:p>
        </p:txBody>
      </p:sp>
      <p:sp>
        <p:nvSpPr>
          <p:cNvPr id="6" name="Rectangle 5">
            <a:extLst>
              <a:ext uri="{FF2B5EF4-FFF2-40B4-BE49-F238E27FC236}">
                <a16:creationId xmlns:a16="http://schemas.microsoft.com/office/drawing/2014/main" id="{4F61E210-77CD-7F46-9E64-E258F7AA9269}"/>
              </a:ext>
            </a:extLst>
          </p:cNvPr>
          <p:cNvSpPr/>
          <p:nvPr/>
        </p:nvSpPr>
        <p:spPr>
          <a:xfrm>
            <a:off x="4768770" y="1802754"/>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Power Distance</a:t>
            </a:r>
          </a:p>
        </p:txBody>
      </p:sp>
      <p:sp>
        <p:nvSpPr>
          <p:cNvPr id="7" name="Rectangle 6">
            <a:extLst>
              <a:ext uri="{FF2B5EF4-FFF2-40B4-BE49-F238E27FC236}">
                <a16:creationId xmlns:a16="http://schemas.microsoft.com/office/drawing/2014/main" id="{B9BFD402-A54F-C94B-974E-2BC20C0253E4}"/>
              </a:ext>
            </a:extLst>
          </p:cNvPr>
          <p:cNvSpPr/>
          <p:nvPr/>
        </p:nvSpPr>
        <p:spPr>
          <a:xfrm>
            <a:off x="1794663" y="6330650"/>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Individualism</a:t>
            </a:r>
          </a:p>
        </p:txBody>
      </p:sp>
      <p:sp>
        <p:nvSpPr>
          <p:cNvPr id="8" name="Rectangle 7">
            <a:extLst>
              <a:ext uri="{FF2B5EF4-FFF2-40B4-BE49-F238E27FC236}">
                <a16:creationId xmlns:a16="http://schemas.microsoft.com/office/drawing/2014/main" id="{A0C0348D-312B-C545-B902-129C0597B16D}"/>
              </a:ext>
            </a:extLst>
          </p:cNvPr>
          <p:cNvSpPr/>
          <p:nvPr/>
        </p:nvSpPr>
        <p:spPr>
          <a:xfrm rot="5400000">
            <a:off x="3842795" y="3771807"/>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Negative - Positive</a:t>
            </a:r>
          </a:p>
        </p:txBody>
      </p:sp>
      <p:sp>
        <p:nvSpPr>
          <p:cNvPr id="9" name="TextBox 8">
            <a:extLst>
              <a:ext uri="{FF2B5EF4-FFF2-40B4-BE49-F238E27FC236}">
                <a16:creationId xmlns:a16="http://schemas.microsoft.com/office/drawing/2014/main" id="{6A2A080C-76D3-C744-B9B0-9151888D7081}"/>
              </a:ext>
            </a:extLst>
          </p:cNvPr>
          <p:cNvSpPr txBox="1"/>
          <p:nvPr/>
        </p:nvSpPr>
        <p:spPr>
          <a:xfrm>
            <a:off x="6342565" y="2603523"/>
            <a:ext cx="5184521" cy="313932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Both negative reviews and positive reviews are service-relevant (-.5 = service-relevant negative reviews, .5 = service-relevant positive reviews).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Three-way interaction term: F[1,104709] = 3.83, p = .050. The rest two-way interaction effects and main effects were all significant, p &lt; .001.</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effects of power distance is stronger in negative service-relevant reviews than positive service-relevant reviews.</a:t>
            </a:r>
          </a:p>
        </p:txBody>
      </p:sp>
      <p:sp>
        <p:nvSpPr>
          <p:cNvPr id="11" name="Title 1">
            <a:extLst>
              <a:ext uri="{FF2B5EF4-FFF2-40B4-BE49-F238E27FC236}">
                <a16:creationId xmlns:a16="http://schemas.microsoft.com/office/drawing/2014/main" id="{A0148139-4AE9-0844-AD12-5EC8F8E81B0A}"/>
              </a:ext>
            </a:extLst>
          </p:cNvPr>
          <p:cNvSpPr txBox="1">
            <a:spLocks/>
          </p:cNvSpPr>
          <p:nvPr/>
        </p:nvSpPr>
        <p:spPr>
          <a:xfrm>
            <a:off x="838200" y="371490"/>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Arial" panose="020B0604020202020204" pitchFamily="34" charset="0"/>
                <a:cs typeface="Arial" panose="020B0604020202020204" pitchFamily="34" charset="0"/>
              </a:rPr>
              <a:t>Interaction of Individualism, Power Distance, Review Type (negative/positive) on Review Scores</a:t>
            </a:r>
          </a:p>
        </p:txBody>
      </p:sp>
      <p:sp>
        <p:nvSpPr>
          <p:cNvPr id="2" name="TextBox 1">
            <a:extLst>
              <a:ext uri="{FF2B5EF4-FFF2-40B4-BE49-F238E27FC236}">
                <a16:creationId xmlns:a16="http://schemas.microsoft.com/office/drawing/2014/main" id="{8DB4E6A0-35BB-F447-A186-1FA0B868F6C0}"/>
              </a:ext>
            </a:extLst>
          </p:cNvPr>
          <p:cNvSpPr txBox="1"/>
          <p:nvPr/>
        </p:nvSpPr>
        <p:spPr>
          <a:xfrm>
            <a:off x="9341403" y="6470620"/>
            <a:ext cx="278313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New Updates on 05/16/2019</a:t>
            </a:r>
          </a:p>
        </p:txBody>
      </p:sp>
    </p:spTree>
    <p:extLst>
      <p:ext uri="{BB962C8B-B14F-4D97-AF65-F5344CB8AC3E}">
        <p14:creationId xmlns:p14="http://schemas.microsoft.com/office/powerpoint/2010/main" val="2461967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DC88BB1-DF7C-8045-BF9A-B674F158669C}"/>
              </a:ext>
            </a:extLst>
          </p:cNvPr>
          <p:cNvSpPr>
            <a:spLocks noGrp="1"/>
          </p:cNvSpPr>
          <p:nvPr>
            <p:ph idx="1"/>
          </p:nvPr>
        </p:nvSpPr>
        <p:spPr>
          <a:xfrm>
            <a:off x="873695" y="630764"/>
            <a:ext cx="10515600" cy="5596472"/>
          </a:xfrm>
        </p:spPr>
        <p:txBody>
          <a:bodyPr>
            <a:normAutofit/>
          </a:bodyPr>
          <a:lstStyle/>
          <a:p>
            <a:pPr marL="0" indent="0" algn="ctr">
              <a:buNone/>
            </a:pPr>
            <a:r>
              <a:rPr lang="en-US" sz="4400" dirty="0">
                <a:latin typeface="Arial" panose="020B0604020202020204" pitchFamily="34" charset="0"/>
                <a:cs typeface="Arial" panose="020B0604020202020204" pitchFamily="34" charset="0"/>
              </a:rPr>
              <a:t>Interaction of Individualism, Power Distance, Service Relevancy (Based on Negative Reviews) on Sentiment Scores</a:t>
            </a:r>
          </a:p>
          <a:p>
            <a:pPr marL="0" indent="0" algn="ctr">
              <a:buNone/>
            </a:pPr>
            <a:endParaRPr lang="en-US" sz="4400" dirty="0">
              <a:latin typeface="Arial" panose="020B0604020202020204" pitchFamily="34" charset="0"/>
              <a:cs typeface="Arial" panose="020B0604020202020204" pitchFamily="34" charset="0"/>
            </a:endParaRPr>
          </a:p>
          <a:p>
            <a:pPr marL="0" indent="0" algn="ctr">
              <a:buNone/>
            </a:pPr>
            <a:endParaRPr lang="en-US" sz="4400" dirty="0">
              <a:latin typeface="Arial" panose="020B0604020202020204" pitchFamily="34" charset="0"/>
              <a:cs typeface="Arial" panose="020B0604020202020204" pitchFamily="34" charset="0"/>
            </a:endParaRPr>
          </a:p>
          <a:p>
            <a:pPr marL="0" indent="0" algn="ctr">
              <a:buNone/>
            </a:pPr>
            <a:endParaRPr lang="en-US" sz="4400" dirty="0">
              <a:latin typeface="Arial" panose="020B0604020202020204" pitchFamily="34" charset="0"/>
              <a:cs typeface="Arial" panose="020B0604020202020204" pitchFamily="34" charset="0"/>
            </a:endParaRPr>
          </a:p>
          <a:p>
            <a:pPr marL="0" indent="0" algn="ctr">
              <a:buNone/>
            </a:pPr>
            <a:endParaRPr lang="en-US" sz="4400" dirty="0">
              <a:latin typeface="Arial" panose="020B0604020202020204" pitchFamily="34" charset="0"/>
              <a:cs typeface="Arial" panose="020B0604020202020204" pitchFamily="34" charset="0"/>
            </a:endParaRPr>
          </a:p>
          <a:p>
            <a:pPr marL="0" indent="0" algn="ctr">
              <a:buNone/>
            </a:pPr>
            <a:r>
              <a:rPr lang="en-US" sz="2000" dirty="0">
                <a:latin typeface="Arial" panose="020B0604020202020204" pitchFamily="34" charset="0"/>
                <a:cs typeface="Arial" panose="020B0604020202020204" pitchFamily="34" charset="0"/>
              </a:rPr>
              <a:t>Three sentiment scores (i.e., valence, extremity, and emotionality) were generated using Evaluative Lexicon 2.0 (</a:t>
            </a:r>
            <a:r>
              <a:rPr lang="en-US" sz="2000" dirty="0" err="1">
                <a:latin typeface="Arial" panose="020B0604020202020204" pitchFamily="34" charset="0"/>
                <a:cs typeface="Arial" panose="020B0604020202020204" pitchFamily="34" charset="0"/>
              </a:rPr>
              <a:t>Rocklage</a:t>
            </a:r>
            <a:r>
              <a:rPr lang="en-US" sz="2000" dirty="0">
                <a:latin typeface="Arial" panose="020B0604020202020204" pitchFamily="34" charset="0"/>
                <a:cs typeface="Arial" panose="020B0604020202020204" pitchFamily="34" charset="0"/>
              </a:rPr>
              <a:t>, Rucker, and </a:t>
            </a:r>
            <a:r>
              <a:rPr lang="en-US" sz="2000" dirty="0" err="1">
                <a:latin typeface="Arial" panose="020B0604020202020204" pitchFamily="34" charset="0"/>
                <a:cs typeface="Arial" panose="020B0604020202020204" pitchFamily="34" charset="0"/>
              </a:rPr>
              <a:t>Nordgren</a:t>
            </a:r>
            <a:r>
              <a:rPr lang="en-US" sz="2000" dirty="0">
                <a:latin typeface="Arial" panose="020B0604020202020204" pitchFamily="34" charset="0"/>
                <a:cs typeface="Arial" panose="020B0604020202020204" pitchFamily="34" charset="0"/>
              </a:rPr>
              <a:t> 2018) </a:t>
            </a:r>
            <a:endParaRPr lang="en-US" sz="2000" dirty="0"/>
          </a:p>
        </p:txBody>
      </p:sp>
      <p:graphicFrame>
        <p:nvGraphicFramePr>
          <p:cNvPr id="4" name="Table 3">
            <a:extLst>
              <a:ext uri="{FF2B5EF4-FFF2-40B4-BE49-F238E27FC236}">
                <a16:creationId xmlns:a16="http://schemas.microsoft.com/office/drawing/2014/main" id="{66868AA3-9230-7F48-BEE6-3A4E267BF471}"/>
              </a:ext>
            </a:extLst>
          </p:cNvPr>
          <p:cNvGraphicFramePr>
            <a:graphicFrameLocks noGrp="1"/>
          </p:cNvGraphicFramePr>
          <p:nvPr/>
        </p:nvGraphicFramePr>
        <p:xfrm>
          <a:off x="3982043" y="3390144"/>
          <a:ext cx="4227914" cy="1225167"/>
        </p:xfrm>
        <a:graphic>
          <a:graphicData uri="http://schemas.openxmlformats.org/drawingml/2006/table">
            <a:tbl>
              <a:tblPr firstRow="1" bandRow="1">
                <a:tableStyleId>{0505E3EF-67EA-436B-97B2-0124C06EBD24}</a:tableStyleId>
              </a:tblPr>
              <a:tblGrid>
                <a:gridCol w="2113957">
                  <a:extLst>
                    <a:ext uri="{9D8B030D-6E8A-4147-A177-3AD203B41FA5}">
                      <a16:colId xmlns:a16="http://schemas.microsoft.com/office/drawing/2014/main" val="3745094376"/>
                    </a:ext>
                  </a:extLst>
                </a:gridCol>
                <a:gridCol w="2113957">
                  <a:extLst>
                    <a:ext uri="{9D8B030D-6E8A-4147-A177-3AD203B41FA5}">
                      <a16:colId xmlns:a16="http://schemas.microsoft.com/office/drawing/2014/main" val="2596830251"/>
                    </a:ext>
                  </a:extLst>
                </a:gridCol>
              </a:tblGrid>
              <a:tr h="558285">
                <a:tc>
                  <a:txBody>
                    <a:bodyPr/>
                    <a:lstStyle/>
                    <a:p>
                      <a:r>
                        <a:rPr lang="en-US" sz="1600" b="0" dirty="0">
                          <a:latin typeface="Arial" panose="020B0604020202020204" pitchFamily="34" charset="0"/>
                          <a:cs typeface="Arial" panose="020B0604020202020204" pitchFamily="34" charset="0"/>
                        </a:rPr>
                        <a:t>Service-relevant Negative Reviews</a:t>
                      </a:r>
                    </a:p>
                  </a:txBody>
                  <a:tcPr>
                    <a:solidFill>
                      <a:srgbClr val="FFFF00"/>
                    </a:solidFill>
                  </a:tcPr>
                </a:tc>
                <a:tc>
                  <a:txBody>
                    <a:bodyPr/>
                    <a:lstStyle/>
                    <a:p>
                      <a:r>
                        <a:rPr lang="en-US" sz="1600" b="0" dirty="0">
                          <a:latin typeface="Arial" panose="020B0604020202020204" pitchFamily="34" charset="0"/>
                          <a:cs typeface="Arial" panose="020B0604020202020204" pitchFamily="34" charset="0"/>
                        </a:rPr>
                        <a:t>Service-relevant Positive Reviews</a:t>
                      </a:r>
                    </a:p>
                  </a:txBody>
                  <a:tcPr/>
                </a:tc>
                <a:extLst>
                  <a:ext uri="{0D108BD9-81ED-4DB2-BD59-A6C34878D82A}">
                    <a16:rowId xmlns:a16="http://schemas.microsoft.com/office/drawing/2014/main" val="4147562608"/>
                  </a:ext>
                </a:extLst>
              </a:tr>
              <a:tr h="646047">
                <a:tc>
                  <a:txBody>
                    <a:bodyPr/>
                    <a:lstStyle/>
                    <a:p>
                      <a:r>
                        <a:rPr lang="en-US" sz="1600" b="0" dirty="0">
                          <a:latin typeface="Arial" panose="020B0604020202020204" pitchFamily="34" charset="0"/>
                          <a:cs typeface="Arial" panose="020B0604020202020204" pitchFamily="34" charset="0"/>
                        </a:rPr>
                        <a:t>Non Service-relevant Negative Reviews</a:t>
                      </a:r>
                    </a:p>
                  </a:txBody>
                  <a:tcP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latin typeface="Arial" panose="020B0604020202020204" pitchFamily="34" charset="0"/>
                          <a:cs typeface="Arial" panose="020B0604020202020204" pitchFamily="34" charset="0"/>
                        </a:rPr>
                        <a:t>Non Service-relevant Positive Reviews</a:t>
                      </a:r>
                    </a:p>
                  </a:txBody>
                  <a:tcPr/>
                </a:tc>
                <a:extLst>
                  <a:ext uri="{0D108BD9-81ED-4DB2-BD59-A6C34878D82A}">
                    <a16:rowId xmlns:a16="http://schemas.microsoft.com/office/drawing/2014/main" val="2695032701"/>
                  </a:ext>
                </a:extLst>
              </a:tr>
            </a:tbl>
          </a:graphicData>
        </a:graphic>
      </p:graphicFrame>
      <p:sp>
        <p:nvSpPr>
          <p:cNvPr id="5" name="TextBox 4">
            <a:extLst>
              <a:ext uri="{FF2B5EF4-FFF2-40B4-BE49-F238E27FC236}">
                <a16:creationId xmlns:a16="http://schemas.microsoft.com/office/drawing/2014/main" id="{8F5ED7D6-C7EB-3045-87AB-AB6672E45A00}"/>
              </a:ext>
            </a:extLst>
          </p:cNvPr>
          <p:cNvSpPr txBox="1"/>
          <p:nvPr/>
        </p:nvSpPr>
        <p:spPr>
          <a:xfrm>
            <a:off x="4791797" y="2951148"/>
            <a:ext cx="265168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Comparison highlighted</a:t>
            </a:r>
          </a:p>
        </p:txBody>
      </p:sp>
    </p:spTree>
    <p:extLst>
      <p:ext uri="{BB962C8B-B14F-4D97-AF65-F5344CB8AC3E}">
        <p14:creationId xmlns:p14="http://schemas.microsoft.com/office/powerpoint/2010/main" val="13780271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B88A8-5305-C947-A171-C781CB1E9BD5}"/>
              </a:ext>
            </a:extLst>
          </p:cNvPr>
          <p:cNvSpPr>
            <a:spLocks noGrp="1"/>
          </p:cNvSpPr>
          <p:nvPr>
            <p:ph type="title"/>
          </p:nvPr>
        </p:nvSpPr>
        <p:spPr/>
        <p:txBody>
          <a:bodyPr>
            <a:normAutofit/>
          </a:bodyPr>
          <a:lstStyle/>
          <a:p>
            <a:r>
              <a:rPr lang="en-US" sz="3600" dirty="0">
                <a:latin typeface="Arial" panose="020B0604020202020204" pitchFamily="34" charset="0"/>
                <a:cs typeface="Arial" panose="020B0604020202020204" pitchFamily="34" charset="0"/>
              </a:rPr>
              <a:t>How </a:t>
            </a:r>
            <a:r>
              <a:rPr lang="en-US" sz="3600" dirty="0" err="1">
                <a:latin typeface="Arial" panose="020B0604020202020204" pitchFamily="34" charset="0"/>
                <a:cs typeface="Arial" panose="020B0604020202020204" pitchFamily="34" charset="0"/>
              </a:rPr>
              <a:t>Rocklage</a:t>
            </a:r>
            <a:r>
              <a:rPr lang="en-US" sz="3600" dirty="0">
                <a:latin typeface="Arial" panose="020B0604020202020204" pitchFamily="34" charset="0"/>
                <a:cs typeface="Arial" panose="020B0604020202020204" pitchFamily="34" charset="0"/>
              </a:rPr>
              <a:t> et al. (2018) defines these three variables?</a:t>
            </a:r>
          </a:p>
        </p:txBody>
      </p:sp>
      <p:sp>
        <p:nvSpPr>
          <p:cNvPr id="3" name="Content Placeholder 2">
            <a:extLst>
              <a:ext uri="{FF2B5EF4-FFF2-40B4-BE49-F238E27FC236}">
                <a16:creationId xmlns:a16="http://schemas.microsoft.com/office/drawing/2014/main" id="{A3297480-4131-6141-A9F9-B5C9BFC50929}"/>
              </a:ext>
            </a:extLst>
          </p:cNvPr>
          <p:cNvSpPr>
            <a:spLocks noGrp="1"/>
          </p:cNvSpPr>
          <p:nvPr>
            <p:ph idx="1"/>
          </p:nvPr>
        </p:nvSpPr>
        <p:spPr/>
        <p:txBody>
          <a:bodyPr>
            <a:normAutofit lnSpcReduction="10000"/>
          </a:bodyPr>
          <a:lstStyle/>
          <a:p>
            <a:r>
              <a:rPr lang="en-US" dirty="0">
                <a:latin typeface="Arial" panose="020B0604020202020204" pitchFamily="34" charset="0"/>
                <a:cs typeface="Arial" panose="020B0604020202020204" pitchFamily="34" charset="0"/>
              </a:rPr>
              <a:t>Valence: whether the reaction is positive or negative.</a:t>
            </a:r>
          </a:p>
          <a:p>
            <a:pPr lvl="1"/>
            <a:r>
              <a:rPr lang="en-US" dirty="0">
                <a:solidFill>
                  <a:schemeClr val="tx1">
                    <a:lumMod val="50000"/>
                    <a:lumOff val="50000"/>
                  </a:schemeClr>
                </a:solidFill>
                <a:latin typeface="Arial" panose="020B0604020202020204" pitchFamily="34" charset="0"/>
                <a:cs typeface="Arial" panose="020B0604020202020204" pitchFamily="34" charset="0"/>
              </a:rPr>
              <a:t>In the output, </a:t>
            </a:r>
            <a:r>
              <a:rPr lang="en-US" dirty="0" err="1">
                <a:solidFill>
                  <a:schemeClr val="tx1">
                    <a:lumMod val="50000"/>
                    <a:lumOff val="50000"/>
                  </a:schemeClr>
                </a:solidFill>
                <a:latin typeface="Arial" panose="020B0604020202020204" pitchFamily="34" charset="0"/>
                <a:cs typeface="Arial" panose="020B0604020202020204" pitchFamily="34" charset="0"/>
              </a:rPr>
              <a:t>valence_avg</a:t>
            </a:r>
            <a:r>
              <a:rPr lang="en-US" dirty="0">
                <a:solidFill>
                  <a:schemeClr val="tx1">
                    <a:lumMod val="50000"/>
                    <a:lumOff val="50000"/>
                  </a:schemeClr>
                </a:solidFill>
                <a:latin typeface="Arial" panose="020B0604020202020204" pitchFamily="34" charset="0"/>
                <a:cs typeface="Arial" panose="020B0604020202020204" pitchFamily="34" charset="0"/>
              </a:rPr>
              <a:t>: the weighted average valence of the text.</a:t>
            </a:r>
          </a:p>
          <a:p>
            <a:r>
              <a:rPr lang="en-US" dirty="0">
                <a:latin typeface="Arial" panose="020B0604020202020204" pitchFamily="34" charset="0"/>
                <a:cs typeface="Arial" panose="020B0604020202020204" pitchFamily="34" charset="0"/>
              </a:rPr>
              <a:t>Extremity: the extent of that positivity or negativity.</a:t>
            </a:r>
          </a:p>
          <a:p>
            <a:pPr lvl="1"/>
            <a:r>
              <a:rPr lang="en-US" dirty="0">
                <a:solidFill>
                  <a:schemeClr val="tx1">
                    <a:lumMod val="50000"/>
                    <a:lumOff val="50000"/>
                  </a:schemeClr>
                </a:solidFill>
                <a:latin typeface="Arial" panose="020B0604020202020204" pitchFamily="34" charset="0"/>
                <a:cs typeface="Arial" panose="020B0604020202020204" pitchFamily="34" charset="0"/>
              </a:rPr>
              <a:t>In the output, </a:t>
            </a:r>
            <a:r>
              <a:rPr lang="en-US" dirty="0" err="1">
                <a:solidFill>
                  <a:schemeClr val="tx1">
                    <a:lumMod val="50000"/>
                    <a:lumOff val="50000"/>
                  </a:schemeClr>
                </a:solidFill>
                <a:latin typeface="Arial" panose="020B0604020202020204" pitchFamily="34" charset="0"/>
                <a:cs typeface="Arial" panose="020B0604020202020204" pitchFamily="34" charset="0"/>
              </a:rPr>
              <a:t>extremity_avg</a:t>
            </a:r>
            <a:r>
              <a:rPr lang="en-US" dirty="0">
                <a:solidFill>
                  <a:schemeClr val="tx1">
                    <a:lumMod val="50000"/>
                    <a:lumOff val="50000"/>
                  </a:schemeClr>
                </a:solidFill>
                <a:latin typeface="Arial" panose="020B0604020202020204" pitchFamily="34" charset="0"/>
                <a:cs typeface="Arial" panose="020B0604020202020204" pitchFamily="34" charset="0"/>
              </a:rPr>
              <a:t>: the weighted average extremity of the EL words, regardless of valence.</a:t>
            </a:r>
          </a:p>
          <a:p>
            <a:r>
              <a:rPr lang="en-US" dirty="0">
                <a:latin typeface="Arial" panose="020B0604020202020204" pitchFamily="34" charset="0"/>
                <a:cs typeface="Arial" panose="020B0604020202020204" pitchFamily="34" charset="0"/>
              </a:rPr>
              <a:t>Emotionality: the degree to which an individual’s attitude or reaction is based on emotion (its emotionality).</a:t>
            </a:r>
          </a:p>
          <a:p>
            <a:pPr lvl="1"/>
            <a:r>
              <a:rPr lang="en-US" dirty="0">
                <a:solidFill>
                  <a:schemeClr val="tx1">
                    <a:lumMod val="50000"/>
                    <a:lumOff val="50000"/>
                  </a:schemeClr>
                </a:solidFill>
                <a:latin typeface="Arial" panose="020B0604020202020204" pitchFamily="34" charset="0"/>
                <a:cs typeface="Arial" panose="020B0604020202020204" pitchFamily="34" charset="0"/>
              </a:rPr>
              <a:t>In the output, </a:t>
            </a:r>
            <a:r>
              <a:rPr lang="en-US" dirty="0" err="1">
                <a:solidFill>
                  <a:schemeClr val="tx1">
                    <a:lumMod val="50000"/>
                    <a:lumOff val="50000"/>
                  </a:schemeClr>
                </a:solidFill>
                <a:latin typeface="Arial" panose="020B0604020202020204" pitchFamily="34" charset="0"/>
                <a:cs typeface="Arial" panose="020B0604020202020204" pitchFamily="34" charset="0"/>
              </a:rPr>
              <a:t>emotionality_PosMinNeg</a:t>
            </a:r>
            <a:r>
              <a:rPr lang="en-US" dirty="0">
                <a:solidFill>
                  <a:schemeClr val="tx1">
                    <a:lumMod val="50000"/>
                    <a:lumOff val="50000"/>
                  </a:schemeClr>
                </a:solidFill>
                <a:latin typeface="Arial" panose="020B0604020202020204" pitchFamily="34" charset="0"/>
                <a:cs typeface="Arial" panose="020B0604020202020204" pitchFamily="34" charset="0"/>
              </a:rPr>
              <a:t>: the difference between the weighted averaged positive and negative emotionality. This creates an emotionality continuum from greater negative emotionality to greater positive emotionality.</a:t>
            </a:r>
          </a:p>
          <a:p>
            <a:pPr lvl="1"/>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994181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27F090-1FB7-1642-A7C2-688B33B120CE}"/>
              </a:ext>
            </a:extLst>
          </p:cNvPr>
          <p:cNvPicPr>
            <a:picLocks noChangeAspect="1"/>
          </p:cNvPicPr>
          <p:nvPr/>
        </p:nvPicPr>
        <p:blipFill>
          <a:blip r:embed="rId2"/>
          <a:stretch>
            <a:fillRect/>
          </a:stretch>
        </p:blipFill>
        <p:spPr>
          <a:xfrm>
            <a:off x="584141" y="1556051"/>
            <a:ext cx="6473284" cy="5186860"/>
          </a:xfrm>
          <a:prstGeom prst="rect">
            <a:avLst/>
          </a:prstGeom>
        </p:spPr>
      </p:pic>
      <p:sp>
        <p:nvSpPr>
          <p:cNvPr id="2" name="Title 1">
            <a:extLst>
              <a:ext uri="{FF2B5EF4-FFF2-40B4-BE49-F238E27FC236}">
                <a16:creationId xmlns:a16="http://schemas.microsoft.com/office/drawing/2014/main" id="{CC5B9A5F-538B-C543-BD1A-43FFA5D5A996}"/>
              </a:ext>
            </a:extLst>
          </p:cNvPr>
          <p:cNvSpPr>
            <a:spLocks noGrp="1"/>
          </p:cNvSpPr>
          <p:nvPr>
            <p:ph type="title"/>
          </p:nvPr>
        </p:nvSpPr>
        <p:spPr/>
        <p:txBody>
          <a:bodyPr>
            <a:noAutofit/>
          </a:bodyPr>
          <a:lstStyle/>
          <a:p>
            <a:r>
              <a:rPr lang="en-US" sz="3200" dirty="0">
                <a:latin typeface="Arial" panose="020B0604020202020204" pitchFamily="34" charset="0"/>
                <a:cs typeface="Arial" panose="020B0604020202020204" pitchFamily="34" charset="0"/>
              </a:rPr>
              <a:t>Interaction of Individualism, Power Distance, Service Relevancy (Based on Negative Reviews) on Valence</a:t>
            </a:r>
            <a:endParaRPr lang="en-US" sz="3200" dirty="0"/>
          </a:p>
        </p:txBody>
      </p:sp>
      <p:sp>
        <p:nvSpPr>
          <p:cNvPr id="8" name="Rectangle 7">
            <a:extLst>
              <a:ext uri="{FF2B5EF4-FFF2-40B4-BE49-F238E27FC236}">
                <a16:creationId xmlns:a16="http://schemas.microsoft.com/office/drawing/2014/main" id="{F34BEFF8-EBEB-B346-AE93-B6ADE6531DEA}"/>
              </a:ext>
            </a:extLst>
          </p:cNvPr>
          <p:cNvSpPr/>
          <p:nvPr/>
        </p:nvSpPr>
        <p:spPr>
          <a:xfrm rot="16200000">
            <a:off x="-226090" y="3673048"/>
            <a:ext cx="1851949" cy="486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Valence</a:t>
            </a:r>
          </a:p>
        </p:txBody>
      </p:sp>
      <p:sp>
        <p:nvSpPr>
          <p:cNvPr id="9" name="TextBox 8">
            <a:extLst>
              <a:ext uri="{FF2B5EF4-FFF2-40B4-BE49-F238E27FC236}">
                <a16:creationId xmlns:a16="http://schemas.microsoft.com/office/drawing/2014/main" id="{14F28FFE-20E1-DB4E-8EA0-F504EED39599}"/>
              </a:ext>
            </a:extLst>
          </p:cNvPr>
          <p:cNvSpPr txBox="1"/>
          <p:nvPr/>
        </p:nvSpPr>
        <p:spPr>
          <a:xfrm>
            <a:off x="6363021" y="5665693"/>
            <a:ext cx="5685183" cy="1077218"/>
          </a:xfrm>
          <a:prstGeom prst="rect">
            <a:avLst/>
          </a:prstGeom>
          <a:noFill/>
        </p:spPr>
        <p:txBody>
          <a:bodyPr wrap="square" rtlCol="0">
            <a:spAutoFit/>
          </a:bodyPr>
          <a:lstStyle/>
          <a:p>
            <a:r>
              <a:rPr lang="en-US" sz="1600" i="1" dirty="0">
                <a:latin typeface="Arial" panose="020B0604020202020204" pitchFamily="34" charset="0"/>
                <a:cs typeface="Arial" panose="020B0604020202020204" pitchFamily="34" charset="0"/>
              </a:rPr>
              <a:t>*Higher valence score means more positive valence</a:t>
            </a:r>
          </a:p>
          <a:p>
            <a:r>
              <a:rPr lang="en-US" sz="1600" i="1" dirty="0">
                <a:latin typeface="Arial" panose="020B0604020202020204" pitchFamily="34" charset="0"/>
                <a:cs typeface="Arial" panose="020B0604020202020204" pitchFamily="34" charset="0"/>
              </a:rPr>
              <a:t>*Evaluative lexicon 2.0 only generated the sentimental scores for about a half of the reviews, which explains there is much missing data. </a:t>
            </a:r>
          </a:p>
        </p:txBody>
      </p:sp>
      <p:sp>
        <p:nvSpPr>
          <p:cNvPr id="10" name="Rectangle 9">
            <a:extLst>
              <a:ext uri="{FF2B5EF4-FFF2-40B4-BE49-F238E27FC236}">
                <a16:creationId xmlns:a16="http://schemas.microsoft.com/office/drawing/2014/main" id="{9E0FEDBE-AFBA-9F47-9D1F-65F8AE111D58}"/>
              </a:ext>
            </a:extLst>
          </p:cNvPr>
          <p:cNvSpPr/>
          <p:nvPr/>
        </p:nvSpPr>
        <p:spPr>
          <a:xfrm>
            <a:off x="1968834" y="6327675"/>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Individualism</a:t>
            </a:r>
          </a:p>
        </p:txBody>
      </p:sp>
      <p:sp>
        <p:nvSpPr>
          <p:cNvPr id="11" name="Rectangle 10">
            <a:extLst>
              <a:ext uri="{FF2B5EF4-FFF2-40B4-BE49-F238E27FC236}">
                <a16:creationId xmlns:a16="http://schemas.microsoft.com/office/drawing/2014/main" id="{1D6FD918-CA5D-2E47-BE56-0C43B642DEEE}"/>
              </a:ext>
            </a:extLst>
          </p:cNvPr>
          <p:cNvSpPr/>
          <p:nvPr/>
        </p:nvSpPr>
        <p:spPr>
          <a:xfrm>
            <a:off x="4904769" y="1505158"/>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Power Distance</a:t>
            </a:r>
          </a:p>
        </p:txBody>
      </p:sp>
      <p:sp>
        <p:nvSpPr>
          <p:cNvPr id="14" name="TextBox 13">
            <a:extLst>
              <a:ext uri="{FF2B5EF4-FFF2-40B4-BE49-F238E27FC236}">
                <a16:creationId xmlns:a16="http://schemas.microsoft.com/office/drawing/2014/main" id="{26C85C2E-B171-3D49-BB7B-1F89667FE8DD}"/>
              </a:ext>
            </a:extLst>
          </p:cNvPr>
          <p:cNvSpPr txBox="1"/>
          <p:nvPr/>
        </p:nvSpPr>
        <p:spPr>
          <a:xfrm>
            <a:off x="6131527" y="2104503"/>
            <a:ext cx="5952203" cy="341632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Three-way interaction term: F[1,50494] = 5.101, p = .024</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effect of individualism on valence is much weaker among service-relevant negative reviews (.28), as compared to non service-relevant negative reviews (-.72).</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Among service-relevant reviews (.28), the effect of power distance is relatively stable; Among non service-relevant reviews (-.72), the effect of power distance on valence becomes stronger when individualism score is relatively higher.</a:t>
            </a:r>
          </a:p>
        </p:txBody>
      </p:sp>
      <p:sp>
        <p:nvSpPr>
          <p:cNvPr id="15" name="Rectangle 14">
            <a:extLst>
              <a:ext uri="{FF2B5EF4-FFF2-40B4-BE49-F238E27FC236}">
                <a16:creationId xmlns:a16="http://schemas.microsoft.com/office/drawing/2014/main" id="{14C16215-BCFA-804A-8028-7D80B8727341}"/>
              </a:ext>
            </a:extLst>
          </p:cNvPr>
          <p:cNvSpPr/>
          <p:nvPr/>
        </p:nvSpPr>
        <p:spPr>
          <a:xfrm rot="5400000">
            <a:off x="4351746" y="3843982"/>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Service Relevancy</a:t>
            </a:r>
          </a:p>
        </p:txBody>
      </p:sp>
    </p:spTree>
    <p:extLst>
      <p:ext uri="{BB962C8B-B14F-4D97-AF65-F5344CB8AC3E}">
        <p14:creationId xmlns:p14="http://schemas.microsoft.com/office/powerpoint/2010/main" val="3980772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AA16E4-2A05-334F-BBBD-0078B0A832E7}"/>
              </a:ext>
            </a:extLst>
          </p:cNvPr>
          <p:cNvPicPr>
            <a:picLocks noChangeAspect="1"/>
          </p:cNvPicPr>
          <p:nvPr/>
        </p:nvPicPr>
        <p:blipFill>
          <a:blip r:embed="rId2"/>
          <a:stretch>
            <a:fillRect/>
          </a:stretch>
        </p:blipFill>
        <p:spPr>
          <a:xfrm>
            <a:off x="307687" y="1579302"/>
            <a:ext cx="6379541" cy="5111747"/>
          </a:xfrm>
          <a:prstGeom prst="rect">
            <a:avLst/>
          </a:prstGeom>
        </p:spPr>
      </p:pic>
      <p:sp>
        <p:nvSpPr>
          <p:cNvPr id="2" name="Title 1">
            <a:extLst>
              <a:ext uri="{FF2B5EF4-FFF2-40B4-BE49-F238E27FC236}">
                <a16:creationId xmlns:a16="http://schemas.microsoft.com/office/drawing/2014/main" id="{CC5B9A5F-538B-C543-BD1A-43FFA5D5A996}"/>
              </a:ext>
            </a:extLst>
          </p:cNvPr>
          <p:cNvSpPr>
            <a:spLocks noGrp="1"/>
          </p:cNvSpPr>
          <p:nvPr>
            <p:ph type="title"/>
          </p:nvPr>
        </p:nvSpPr>
        <p:spPr/>
        <p:txBody>
          <a:bodyPr>
            <a:noAutofit/>
          </a:bodyPr>
          <a:lstStyle/>
          <a:p>
            <a:r>
              <a:rPr lang="en-US" sz="3200" dirty="0">
                <a:latin typeface="Arial" panose="020B0604020202020204" pitchFamily="34" charset="0"/>
                <a:cs typeface="Arial" panose="020B0604020202020204" pitchFamily="34" charset="0"/>
              </a:rPr>
              <a:t>Interaction of Individualism, Power Distance, Service Relevancy (Based on Negative Reviews) on Extremity</a:t>
            </a:r>
            <a:endParaRPr lang="en-US" sz="3200" dirty="0"/>
          </a:p>
        </p:txBody>
      </p:sp>
      <p:sp>
        <p:nvSpPr>
          <p:cNvPr id="8" name="Rectangle 7">
            <a:extLst>
              <a:ext uri="{FF2B5EF4-FFF2-40B4-BE49-F238E27FC236}">
                <a16:creationId xmlns:a16="http://schemas.microsoft.com/office/drawing/2014/main" id="{F34BEFF8-EBEB-B346-AE93-B6ADE6531DEA}"/>
              </a:ext>
            </a:extLst>
          </p:cNvPr>
          <p:cNvSpPr/>
          <p:nvPr/>
        </p:nvSpPr>
        <p:spPr>
          <a:xfrm rot="16200000">
            <a:off x="-517422" y="3712805"/>
            <a:ext cx="1851949" cy="486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Extremity</a:t>
            </a:r>
          </a:p>
        </p:txBody>
      </p:sp>
      <p:sp>
        <p:nvSpPr>
          <p:cNvPr id="10" name="Rectangle 9">
            <a:extLst>
              <a:ext uri="{FF2B5EF4-FFF2-40B4-BE49-F238E27FC236}">
                <a16:creationId xmlns:a16="http://schemas.microsoft.com/office/drawing/2014/main" id="{9E0FEDBE-AFBA-9F47-9D1F-65F8AE111D58}"/>
              </a:ext>
            </a:extLst>
          </p:cNvPr>
          <p:cNvSpPr/>
          <p:nvPr/>
        </p:nvSpPr>
        <p:spPr>
          <a:xfrm>
            <a:off x="1968834" y="6327675"/>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Individualism</a:t>
            </a:r>
          </a:p>
        </p:txBody>
      </p:sp>
      <p:sp>
        <p:nvSpPr>
          <p:cNvPr id="11" name="Rectangle 10">
            <a:extLst>
              <a:ext uri="{FF2B5EF4-FFF2-40B4-BE49-F238E27FC236}">
                <a16:creationId xmlns:a16="http://schemas.microsoft.com/office/drawing/2014/main" id="{1D6FD918-CA5D-2E47-BE56-0C43B642DEEE}"/>
              </a:ext>
            </a:extLst>
          </p:cNvPr>
          <p:cNvSpPr/>
          <p:nvPr/>
        </p:nvSpPr>
        <p:spPr>
          <a:xfrm>
            <a:off x="4835279" y="1525488"/>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Power Distance</a:t>
            </a:r>
          </a:p>
        </p:txBody>
      </p:sp>
      <p:sp>
        <p:nvSpPr>
          <p:cNvPr id="12" name="TextBox 11">
            <a:extLst>
              <a:ext uri="{FF2B5EF4-FFF2-40B4-BE49-F238E27FC236}">
                <a16:creationId xmlns:a16="http://schemas.microsoft.com/office/drawing/2014/main" id="{A92EB846-D717-F440-BCD6-689CCA90F85E}"/>
              </a:ext>
            </a:extLst>
          </p:cNvPr>
          <p:cNvSpPr txBox="1"/>
          <p:nvPr/>
        </p:nvSpPr>
        <p:spPr>
          <a:xfrm>
            <a:off x="6363020" y="2096599"/>
            <a:ext cx="5685183" cy="286232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Three-way interaction term: F[1,50494] = 1.732, p = .188</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Only the main effect of service-relevancy is significant, B = .106, SE = .01, p &lt; .001.</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Service-relevant negative reviews have higher extremity scores than non service-relevant negative reviews.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469760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3C21A62-8055-104C-B2CC-3E852693664E}"/>
              </a:ext>
            </a:extLst>
          </p:cNvPr>
          <p:cNvPicPr>
            <a:picLocks noChangeAspect="1"/>
          </p:cNvPicPr>
          <p:nvPr/>
        </p:nvPicPr>
        <p:blipFill>
          <a:blip r:embed="rId2"/>
          <a:stretch>
            <a:fillRect/>
          </a:stretch>
        </p:blipFill>
        <p:spPr>
          <a:xfrm>
            <a:off x="165483" y="1477766"/>
            <a:ext cx="6623839" cy="5307496"/>
          </a:xfrm>
          <a:prstGeom prst="rect">
            <a:avLst/>
          </a:prstGeom>
        </p:spPr>
      </p:pic>
      <p:sp>
        <p:nvSpPr>
          <p:cNvPr id="2" name="Title 1">
            <a:extLst>
              <a:ext uri="{FF2B5EF4-FFF2-40B4-BE49-F238E27FC236}">
                <a16:creationId xmlns:a16="http://schemas.microsoft.com/office/drawing/2014/main" id="{CC5B9A5F-538B-C543-BD1A-43FFA5D5A996}"/>
              </a:ext>
            </a:extLst>
          </p:cNvPr>
          <p:cNvSpPr>
            <a:spLocks noGrp="1"/>
          </p:cNvSpPr>
          <p:nvPr>
            <p:ph type="title"/>
          </p:nvPr>
        </p:nvSpPr>
        <p:spPr/>
        <p:txBody>
          <a:bodyPr>
            <a:noAutofit/>
          </a:bodyPr>
          <a:lstStyle/>
          <a:p>
            <a:r>
              <a:rPr lang="en-US" sz="3200" dirty="0">
                <a:latin typeface="Arial" panose="020B0604020202020204" pitchFamily="34" charset="0"/>
                <a:cs typeface="Arial" panose="020B0604020202020204" pitchFamily="34" charset="0"/>
              </a:rPr>
              <a:t>Interaction of Individualism, Power Distance, Service Relevancy (Based on Negative Reviews) on Emotionality</a:t>
            </a:r>
            <a:endParaRPr lang="en-US" sz="3200" dirty="0"/>
          </a:p>
        </p:txBody>
      </p:sp>
      <p:sp>
        <p:nvSpPr>
          <p:cNvPr id="8" name="Rectangle 7">
            <a:extLst>
              <a:ext uri="{FF2B5EF4-FFF2-40B4-BE49-F238E27FC236}">
                <a16:creationId xmlns:a16="http://schemas.microsoft.com/office/drawing/2014/main" id="{F34BEFF8-EBEB-B346-AE93-B6ADE6531DEA}"/>
              </a:ext>
            </a:extLst>
          </p:cNvPr>
          <p:cNvSpPr/>
          <p:nvPr/>
        </p:nvSpPr>
        <p:spPr>
          <a:xfrm rot="16200000">
            <a:off x="-720241" y="3602585"/>
            <a:ext cx="2072387" cy="486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lgn="ctr"/>
            <a:r>
              <a:rPr lang="en-US" dirty="0">
                <a:solidFill>
                  <a:schemeClr val="tx1"/>
                </a:solidFill>
                <a:latin typeface="Arial" panose="020B0604020202020204" pitchFamily="34" charset="0"/>
                <a:cs typeface="Arial" panose="020B0604020202020204" pitchFamily="34" charset="0"/>
              </a:rPr>
              <a:t>Emotionality</a:t>
            </a:r>
          </a:p>
        </p:txBody>
      </p:sp>
      <p:sp>
        <p:nvSpPr>
          <p:cNvPr id="9" name="TextBox 8">
            <a:extLst>
              <a:ext uri="{FF2B5EF4-FFF2-40B4-BE49-F238E27FC236}">
                <a16:creationId xmlns:a16="http://schemas.microsoft.com/office/drawing/2014/main" id="{14F28FFE-20E1-DB4E-8EA0-F504EED39599}"/>
              </a:ext>
            </a:extLst>
          </p:cNvPr>
          <p:cNvSpPr txBox="1"/>
          <p:nvPr/>
        </p:nvSpPr>
        <p:spPr>
          <a:xfrm>
            <a:off x="8189418" y="6179316"/>
            <a:ext cx="3837099" cy="584775"/>
          </a:xfrm>
          <a:prstGeom prst="rect">
            <a:avLst/>
          </a:prstGeom>
          <a:noFill/>
        </p:spPr>
        <p:txBody>
          <a:bodyPr wrap="square" rtlCol="0">
            <a:spAutoFit/>
          </a:bodyPr>
          <a:lstStyle/>
          <a:p>
            <a:pPr algn="r"/>
            <a:r>
              <a:rPr lang="en-US" sz="1600" dirty="0">
                <a:latin typeface="Arial" panose="020B0604020202020204" pitchFamily="34" charset="0"/>
                <a:cs typeface="Arial" panose="020B0604020202020204" pitchFamily="34" charset="0"/>
              </a:rPr>
              <a:t>*More negative values mean greater negative emotionality.</a:t>
            </a:r>
          </a:p>
        </p:txBody>
      </p:sp>
      <p:sp>
        <p:nvSpPr>
          <p:cNvPr id="10" name="Rectangle 9">
            <a:extLst>
              <a:ext uri="{FF2B5EF4-FFF2-40B4-BE49-F238E27FC236}">
                <a16:creationId xmlns:a16="http://schemas.microsoft.com/office/drawing/2014/main" id="{9E0FEDBE-AFBA-9F47-9D1F-65F8AE111D58}"/>
              </a:ext>
            </a:extLst>
          </p:cNvPr>
          <p:cNvSpPr/>
          <p:nvPr/>
        </p:nvSpPr>
        <p:spPr>
          <a:xfrm>
            <a:off x="1968834" y="6433691"/>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Individualism</a:t>
            </a:r>
          </a:p>
        </p:txBody>
      </p:sp>
      <p:sp>
        <p:nvSpPr>
          <p:cNvPr id="11" name="Rectangle 10">
            <a:extLst>
              <a:ext uri="{FF2B5EF4-FFF2-40B4-BE49-F238E27FC236}">
                <a16:creationId xmlns:a16="http://schemas.microsoft.com/office/drawing/2014/main" id="{1D6FD918-CA5D-2E47-BE56-0C43B642DEEE}"/>
              </a:ext>
            </a:extLst>
          </p:cNvPr>
          <p:cNvSpPr/>
          <p:nvPr/>
        </p:nvSpPr>
        <p:spPr>
          <a:xfrm>
            <a:off x="4897190" y="1477766"/>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Power Distance</a:t>
            </a:r>
          </a:p>
        </p:txBody>
      </p:sp>
      <p:sp>
        <p:nvSpPr>
          <p:cNvPr id="14" name="Rectangle 13">
            <a:extLst>
              <a:ext uri="{FF2B5EF4-FFF2-40B4-BE49-F238E27FC236}">
                <a16:creationId xmlns:a16="http://schemas.microsoft.com/office/drawing/2014/main" id="{5169CFBE-B117-0746-BBAF-CFABC439DCF3}"/>
              </a:ext>
            </a:extLst>
          </p:cNvPr>
          <p:cNvSpPr/>
          <p:nvPr/>
        </p:nvSpPr>
        <p:spPr>
          <a:xfrm>
            <a:off x="7204661" y="1808166"/>
            <a:ext cx="3733800" cy="1477328"/>
          </a:xfrm>
          <a:prstGeom prst="rect">
            <a:avLst/>
          </a:prstGeom>
        </p:spPr>
        <p:txBody>
          <a:bodyPr wrap="square">
            <a:spAutoFit/>
          </a:bodyPr>
          <a:lstStyle/>
          <a:p>
            <a:r>
              <a:rPr lang="en-US" dirty="0">
                <a:latin typeface="Arial" panose="020B0604020202020204" pitchFamily="34" charset="0"/>
                <a:cs typeface="Arial" panose="020B0604020202020204" pitchFamily="34" charset="0"/>
              </a:rPr>
              <a:t>Three-way interaction term: F[1,50494] = 1.134, p = .287</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pattern is similar to the three-way pattern of valence</a:t>
            </a:r>
          </a:p>
        </p:txBody>
      </p:sp>
    </p:spTree>
    <p:extLst>
      <p:ext uri="{BB962C8B-B14F-4D97-AF65-F5344CB8AC3E}">
        <p14:creationId xmlns:p14="http://schemas.microsoft.com/office/powerpoint/2010/main" val="25350326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1D339-6734-A348-A117-AE15F6E5CEDC}"/>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Interaction of Individualism and Power Distance on Valence </a:t>
            </a:r>
            <a:r>
              <a:rPr lang="en-US" sz="2000" dirty="0">
                <a:latin typeface="Arial" panose="020B0604020202020204" pitchFamily="34" charset="0"/>
                <a:cs typeface="Arial" panose="020B0604020202020204" pitchFamily="34" charset="0"/>
              </a:rPr>
              <a:t>(among service-relevant negative reviews)</a:t>
            </a:r>
            <a:endParaRPr lang="en-US" dirty="0"/>
          </a:p>
        </p:txBody>
      </p:sp>
      <p:graphicFrame>
        <p:nvGraphicFramePr>
          <p:cNvPr id="4" name="Table 3">
            <a:extLst>
              <a:ext uri="{FF2B5EF4-FFF2-40B4-BE49-F238E27FC236}">
                <a16:creationId xmlns:a16="http://schemas.microsoft.com/office/drawing/2014/main" id="{52FD6FC3-62DD-6A44-B373-C9557497BD3B}"/>
              </a:ext>
            </a:extLst>
          </p:cNvPr>
          <p:cNvGraphicFramePr>
            <a:graphicFrameLocks noGrp="1"/>
          </p:cNvGraphicFramePr>
          <p:nvPr/>
        </p:nvGraphicFramePr>
        <p:xfrm>
          <a:off x="7679400" y="1690688"/>
          <a:ext cx="4227914" cy="1225167"/>
        </p:xfrm>
        <a:graphic>
          <a:graphicData uri="http://schemas.openxmlformats.org/drawingml/2006/table">
            <a:tbl>
              <a:tblPr firstRow="1" bandRow="1">
                <a:tableStyleId>{0505E3EF-67EA-436B-97B2-0124C06EBD24}</a:tableStyleId>
              </a:tblPr>
              <a:tblGrid>
                <a:gridCol w="2113957">
                  <a:extLst>
                    <a:ext uri="{9D8B030D-6E8A-4147-A177-3AD203B41FA5}">
                      <a16:colId xmlns:a16="http://schemas.microsoft.com/office/drawing/2014/main" val="3745094376"/>
                    </a:ext>
                  </a:extLst>
                </a:gridCol>
                <a:gridCol w="2113957">
                  <a:extLst>
                    <a:ext uri="{9D8B030D-6E8A-4147-A177-3AD203B41FA5}">
                      <a16:colId xmlns:a16="http://schemas.microsoft.com/office/drawing/2014/main" val="2596830251"/>
                    </a:ext>
                  </a:extLst>
                </a:gridCol>
              </a:tblGrid>
              <a:tr h="558285">
                <a:tc>
                  <a:txBody>
                    <a:bodyPr/>
                    <a:lstStyle/>
                    <a:p>
                      <a:r>
                        <a:rPr lang="en-US" sz="1600" b="0" dirty="0">
                          <a:latin typeface="Arial" panose="020B0604020202020204" pitchFamily="34" charset="0"/>
                          <a:cs typeface="Arial" panose="020B0604020202020204" pitchFamily="34" charset="0"/>
                        </a:rPr>
                        <a:t>Service-relevant Negative Reviews</a:t>
                      </a:r>
                    </a:p>
                  </a:txBody>
                  <a:tcPr>
                    <a:solidFill>
                      <a:srgbClr val="FFFF00"/>
                    </a:solidFill>
                  </a:tcPr>
                </a:tc>
                <a:tc>
                  <a:txBody>
                    <a:bodyPr/>
                    <a:lstStyle/>
                    <a:p>
                      <a:r>
                        <a:rPr lang="en-US" sz="1600" b="0" dirty="0">
                          <a:latin typeface="Arial" panose="020B0604020202020204" pitchFamily="34" charset="0"/>
                          <a:cs typeface="Arial" panose="020B0604020202020204" pitchFamily="34" charset="0"/>
                        </a:rPr>
                        <a:t>Service-relevant Positive Reviews</a:t>
                      </a:r>
                    </a:p>
                  </a:txBody>
                  <a:tcPr/>
                </a:tc>
                <a:extLst>
                  <a:ext uri="{0D108BD9-81ED-4DB2-BD59-A6C34878D82A}">
                    <a16:rowId xmlns:a16="http://schemas.microsoft.com/office/drawing/2014/main" val="4147562608"/>
                  </a:ext>
                </a:extLst>
              </a:tr>
              <a:tr h="646047">
                <a:tc>
                  <a:txBody>
                    <a:bodyPr/>
                    <a:lstStyle/>
                    <a:p>
                      <a:r>
                        <a:rPr lang="en-US" sz="1600" b="0" dirty="0">
                          <a:latin typeface="Arial" panose="020B0604020202020204" pitchFamily="34" charset="0"/>
                          <a:cs typeface="Arial" panose="020B0604020202020204" pitchFamily="34" charset="0"/>
                        </a:rPr>
                        <a:t>Non Service-relevant Negative Reviews</a:t>
                      </a:r>
                    </a:p>
                  </a:txBody>
                  <a:tcP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latin typeface="Arial" panose="020B0604020202020204" pitchFamily="34" charset="0"/>
                          <a:cs typeface="Arial" panose="020B0604020202020204" pitchFamily="34" charset="0"/>
                        </a:rPr>
                        <a:t>Non Service-relevant Positive Reviews</a:t>
                      </a:r>
                    </a:p>
                  </a:txBody>
                  <a:tcPr/>
                </a:tc>
                <a:extLst>
                  <a:ext uri="{0D108BD9-81ED-4DB2-BD59-A6C34878D82A}">
                    <a16:rowId xmlns:a16="http://schemas.microsoft.com/office/drawing/2014/main" val="2695032701"/>
                  </a:ext>
                </a:extLst>
              </a:tr>
            </a:tbl>
          </a:graphicData>
        </a:graphic>
      </p:graphicFrame>
      <p:graphicFrame>
        <p:nvGraphicFramePr>
          <p:cNvPr id="5" name="Chart 4">
            <a:extLst>
              <a:ext uri="{FF2B5EF4-FFF2-40B4-BE49-F238E27FC236}">
                <a16:creationId xmlns:a16="http://schemas.microsoft.com/office/drawing/2014/main" id="{363E86AD-1FEB-D644-B224-B307449507FF}"/>
              </a:ext>
            </a:extLst>
          </p:cNvPr>
          <p:cNvGraphicFramePr>
            <a:graphicFrameLocks/>
          </p:cNvGraphicFramePr>
          <p:nvPr/>
        </p:nvGraphicFramePr>
        <p:xfrm>
          <a:off x="390703" y="2133601"/>
          <a:ext cx="6831731" cy="416049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1E0E554F-7340-174D-974B-BE1DA1AE1599}"/>
              </a:ext>
            </a:extLst>
          </p:cNvPr>
          <p:cNvSpPr txBox="1"/>
          <p:nvPr/>
        </p:nvSpPr>
        <p:spPr>
          <a:xfrm>
            <a:off x="7242550" y="3341981"/>
            <a:ext cx="4664764" cy="2031325"/>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Two interaction was not significant, F[1,36310] = .0412, p = .840.</a:t>
            </a:r>
          </a:p>
          <a:p>
            <a:r>
              <a:rPr lang="en-US" dirty="0">
                <a:latin typeface="Arial" panose="020B0604020202020204" pitchFamily="34" charset="0"/>
                <a:cs typeface="Arial" panose="020B0604020202020204" pitchFamily="34" charset="0"/>
              </a:rPr>
              <a:t>The main effect of power distance is significant, B = -.006, SE = .0018, p &lt; .001.</a:t>
            </a:r>
          </a:p>
          <a:p>
            <a:r>
              <a:rPr lang="en-US" dirty="0">
                <a:latin typeface="Arial" panose="020B0604020202020204" pitchFamily="34" charset="0"/>
                <a:cs typeface="Arial" panose="020B0604020202020204" pitchFamily="34" charset="0"/>
              </a:rPr>
              <a:t>Reviewers from high power distance countries left more negative comments in negative reviews.</a:t>
            </a:r>
          </a:p>
        </p:txBody>
      </p:sp>
    </p:spTree>
    <p:extLst>
      <p:ext uri="{BB962C8B-B14F-4D97-AF65-F5344CB8AC3E}">
        <p14:creationId xmlns:p14="http://schemas.microsoft.com/office/powerpoint/2010/main" val="77612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E1A95-3213-0B4F-8011-3045BC2F1340}"/>
              </a:ext>
            </a:extLst>
          </p:cNvPr>
          <p:cNvSpPr>
            <a:spLocks noGrp="1"/>
          </p:cNvSpPr>
          <p:nvPr>
            <p:ph type="title"/>
          </p:nvPr>
        </p:nvSpPr>
        <p:spPr>
          <a:xfrm>
            <a:off x="548831" y="238174"/>
            <a:ext cx="11778205" cy="1325563"/>
          </a:xfrm>
        </p:spPr>
        <p:txBody>
          <a:bodyPr>
            <a:normAutofit/>
          </a:bodyPr>
          <a:lstStyle/>
          <a:p>
            <a:r>
              <a:rPr lang="en-US" sz="4000" dirty="0">
                <a:latin typeface="Arial" panose="020B0604020202020204" pitchFamily="34" charset="0"/>
                <a:cs typeface="Arial" panose="020B0604020202020204" pitchFamily="34" charset="0"/>
              </a:rPr>
              <a:t>Service lexicon for negative reviews</a:t>
            </a:r>
          </a:p>
        </p:txBody>
      </p:sp>
      <p:sp>
        <p:nvSpPr>
          <p:cNvPr id="3" name="Content Placeholder 2">
            <a:extLst>
              <a:ext uri="{FF2B5EF4-FFF2-40B4-BE49-F238E27FC236}">
                <a16:creationId xmlns:a16="http://schemas.microsoft.com/office/drawing/2014/main" id="{1023EE1B-24BE-2549-AC7C-579DBACD9424}"/>
              </a:ext>
            </a:extLst>
          </p:cNvPr>
          <p:cNvSpPr>
            <a:spLocks noGrp="1"/>
          </p:cNvSpPr>
          <p:nvPr>
            <p:ph idx="1"/>
          </p:nvPr>
        </p:nvSpPr>
        <p:spPr>
          <a:xfrm>
            <a:off x="977096" y="1605706"/>
            <a:ext cx="3502307" cy="4351338"/>
          </a:xfrm>
        </p:spPr>
        <p:txBody>
          <a:bodyPr>
            <a:normAutofit fontScale="92500" lnSpcReduction="20000"/>
          </a:bodyPr>
          <a:lstStyle/>
          <a:p>
            <a:r>
              <a:rPr lang="en-US" dirty="0">
                <a:latin typeface="Arial" panose="020B0604020202020204" pitchFamily="34" charset="0"/>
                <a:cs typeface="Arial" panose="020B0604020202020204" pitchFamily="34" charset="0"/>
              </a:rPr>
              <a:t>staff</a:t>
            </a:r>
          </a:p>
          <a:p>
            <a:r>
              <a:rPr lang="en-US" dirty="0">
                <a:latin typeface="Arial" panose="020B0604020202020204" pitchFamily="34" charset="0"/>
                <a:cs typeface="Arial" panose="020B0604020202020204" pitchFamily="34" charset="0"/>
              </a:rPr>
              <a:t>service</a:t>
            </a:r>
          </a:p>
          <a:p>
            <a:r>
              <a:rPr lang="en-US" dirty="0">
                <a:latin typeface="Arial" panose="020B0604020202020204" pitchFamily="34" charset="0"/>
                <a:cs typeface="Arial" panose="020B0604020202020204" pitchFamily="34" charset="0"/>
              </a:rPr>
              <a:t>check in</a:t>
            </a:r>
          </a:p>
          <a:p>
            <a:r>
              <a:rPr lang="en-US" dirty="0">
                <a:latin typeface="Arial" panose="020B0604020202020204" pitchFamily="34" charset="0"/>
                <a:cs typeface="Arial" panose="020B0604020202020204" pitchFamily="34" charset="0"/>
              </a:rPr>
              <a:t>check out</a:t>
            </a:r>
          </a:p>
          <a:p>
            <a:r>
              <a:rPr lang="en-US" dirty="0">
                <a:latin typeface="Arial" panose="020B0604020202020204" pitchFamily="34" charset="0"/>
                <a:cs typeface="Arial" panose="020B0604020202020204" pitchFamily="34" charset="0"/>
              </a:rPr>
              <a:t>receptionist</a:t>
            </a:r>
          </a:p>
          <a:p>
            <a:r>
              <a:rPr lang="en-US" dirty="0">
                <a:latin typeface="Arial" panose="020B0604020202020204" pitchFamily="34" charset="0"/>
                <a:cs typeface="Arial" panose="020B0604020202020204" pitchFamily="34" charset="0"/>
              </a:rPr>
              <a:t>impolite</a:t>
            </a:r>
          </a:p>
          <a:p>
            <a:r>
              <a:rPr lang="en-US" dirty="0">
                <a:latin typeface="Arial" panose="020B0604020202020204" pitchFamily="34" charset="0"/>
                <a:cs typeface="Arial" panose="020B0604020202020204" pitchFamily="34" charset="0"/>
              </a:rPr>
              <a:t>not polite</a:t>
            </a:r>
          </a:p>
          <a:p>
            <a:r>
              <a:rPr lang="en-US" dirty="0">
                <a:latin typeface="Arial" panose="020B0604020202020204" pitchFamily="34" charset="0"/>
                <a:cs typeface="Arial" panose="020B0604020202020204" pitchFamily="34" charset="0"/>
              </a:rPr>
              <a:t>rude</a:t>
            </a:r>
          </a:p>
          <a:p>
            <a:r>
              <a:rPr lang="en-US" dirty="0">
                <a:latin typeface="Arial" panose="020B0604020202020204" pitchFamily="34" charset="0"/>
                <a:cs typeface="Arial" panose="020B0604020202020204" pitchFamily="34" charset="0"/>
              </a:rPr>
              <a:t>waiter</a:t>
            </a:r>
          </a:p>
          <a:p>
            <a:r>
              <a:rPr lang="en-US" dirty="0">
                <a:latin typeface="Arial" panose="020B0604020202020204" pitchFamily="34" charset="0"/>
                <a:cs typeface="Arial" panose="020B0604020202020204" pitchFamily="34" charset="0"/>
              </a:rPr>
              <a:t>waitress</a:t>
            </a:r>
          </a:p>
          <a:p>
            <a:endParaRPr lang="en-US" dirty="0">
              <a:latin typeface="Arial" panose="020B0604020202020204" pitchFamily="34" charset="0"/>
              <a:cs typeface="Arial" panose="020B0604020202020204" pitchFamily="34" charset="0"/>
            </a:endParaRPr>
          </a:p>
        </p:txBody>
      </p:sp>
      <p:sp>
        <p:nvSpPr>
          <p:cNvPr id="4" name="Content Placeholder 2">
            <a:extLst>
              <a:ext uri="{FF2B5EF4-FFF2-40B4-BE49-F238E27FC236}">
                <a16:creationId xmlns:a16="http://schemas.microsoft.com/office/drawing/2014/main" id="{257895FC-0DB1-FD40-AA8D-101B996E2937}"/>
              </a:ext>
            </a:extLst>
          </p:cNvPr>
          <p:cNvSpPr txBox="1">
            <a:spLocks/>
          </p:cNvSpPr>
          <p:nvPr/>
        </p:nvSpPr>
        <p:spPr>
          <a:xfrm>
            <a:off x="5134337" y="1605706"/>
            <a:ext cx="3502307" cy="4351338"/>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highlight>
                  <a:srgbClr val="FFFF00"/>
                </a:highlight>
                <a:latin typeface="Arial" panose="020B0604020202020204" pitchFamily="34" charset="0"/>
                <a:cs typeface="Arial" panose="020B0604020202020204" pitchFamily="34" charset="0"/>
              </a:rPr>
              <a:t>personnel</a:t>
            </a:r>
          </a:p>
          <a:p>
            <a:r>
              <a:rPr lang="en-US" dirty="0">
                <a:highlight>
                  <a:srgbClr val="FFFF00"/>
                </a:highlight>
                <a:latin typeface="Arial" panose="020B0604020202020204" pitchFamily="34" charset="0"/>
                <a:cs typeface="Arial" panose="020B0604020202020204" pitchFamily="34" charset="0"/>
              </a:rPr>
              <a:t>reception</a:t>
            </a:r>
          </a:p>
          <a:p>
            <a:r>
              <a:rPr lang="en-US" dirty="0">
                <a:highlight>
                  <a:srgbClr val="FFFF00"/>
                </a:highlight>
                <a:latin typeface="Arial" panose="020B0604020202020204" pitchFamily="34" charset="0"/>
                <a:cs typeface="Arial" panose="020B0604020202020204" pitchFamily="34" charset="0"/>
              </a:rPr>
              <a:t>gruff</a:t>
            </a:r>
          </a:p>
          <a:p>
            <a:r>
              <a:rPr lang="en-US" dirty="0">
                <a:highlight>
                  <a:srgbClr val="FFFF00"/>
                </a:highlight>
                <a:latin typeface="Arial" panose="020B0604020202020204" pitchFamily="34" charset="0"/>
                <a:cs typeface="Arial" panose="020B0604020202020204" pitchFamily="34" charset="0"/>
              </a:rPr>
              <a:t>inpatient</a:t>
            </a:r>
          </a:p>
          <a:p>
            <a:r>
              <a:rPr lang="en-US" dirty="0">
                <a:highlight>
                  <a:srgbClr val="FFFF00"/>
                </a:highlight>
                <a:latin typeface="Arial" panose="020B0604020202020204" pitchFamily="34" charset="0"/>
                <a:cs typeface="Arial" panose="020B0604020202020204" pitchFamily="34" charset="0"/>
              </a:rPr>
              <a:t>indifferent</a:t>
            </a:r>
          </a:p>
          <a:p>
            <a:r>
              <a:rPr lang="en-US" dirty="0">
                <a:highlight>
                  <a:srgbClr val="FFFF00"/>
                </a:highlight>
                <a:latin typeface="Arial" panose="020B0604020202020204" pitchFamily="34" charset="0"/>
                <a:cs typeface="Arial" panose="020B0604020202020204" pitchFamily="34" charset="0"/>
              </a:rPr>
              <a:t>dismissive</a:t>
            </a:r>
          </a:p>
          <a:p>
            <a:r>
              <a:rPr lang="en-US" dirty="0">
                <a:highlight>
                  <a:srgbClr val="FFFF00"/>
                </a:highlight>
                <a:latin typeface="Arial" panose="020B0604020202020204" pitchFamily="34" charset="0"/>
                <a:cs typeface="Arial" panose="020B0604020202020204" pitchFamily="34" charset="0"/>
              </a:rPr>
              <a:t>Unfriendly</a:t>
            </a:r>
          </a:p>
          <a:p>
            <a:r>
              <a:rPr lang="en-US" dirty="0">
                <a:highlight>
                  <a:srgbClr val="FFFF00"/>
                </a:highlight>
                <a:latin typeface="Arial" panose="020B0604020202020204" pitchFamily="34" charset="0"/>
                <a:cs typeface="Arial" panose="020B0604020202020204" pitchFamily="34" charset="0"/>
              </a:rPr>
              <a:t>unhelpful</a:t>
            </a:r>
          </a:p>
          <a:p>
            <a:r>
              <a:rPr lang="en-US" dirty="0">
                <a:highlight>
                  <a:srgbClr val="FFFF00"/>
                </a:highlight>
                <a:latin typeface="Arial" panose="020B0604020202020204" pitchFamily="34" charset="0"/>
                <a:cs typeface="Arial" panose="020B0604020202020204" pitchFamily="34" charset="0"/>
              </a:rPr>
              <a:t>Not friendly</a:t>
            </a:r>
          </a:p>
          <a:p>
            <a:r>
              <a:rPr lang="en-US" dirty="0">
                <a:highlight>
                  <a:srgbClr val="FFFF00"/>
                </a:highlight>
                <a:latin typeface="Arial" panose="020B0604020202020204" pitchFamily="34" charset="0"/>
                <a:cs typeface="Arial" panose="020B0604020202020204" pitchFamily="34" charset="0"/>
              </a:rPr>
              <a:t>Not helpful</a:t>
            </a:r>
          </a:p>
          <a:p>
            <a:r>
              <a:rPr lang="en-US" dirty="0">
                <a:highlight>
                  <a:srgbClr val="FFFF00"/>
                </a:highlight>
                <a:latin typeface="Arial" panose="020B0604020202020204" pitchFamily="34" charset="0"/>
                <a:cs typeface="Arial" panose="020B0604020202020204" pitchFamily="34" charset="0"/>
              </a:rPr>
              <a:t>not welcoming</a:t>
            </a:r>
          </a:p>
          <a:p>
            <a:r>
              <a:rPr lang="en-US" dirty="0">
                <a:highlight>
                  <a:srgbClr val="FFFF00"/>
                </a:highlight>
                <a:latin typeface="Arial" panose="020B0604020202020204" pitchFamily="34" charset="0"/>
                <a:cs typeface="Arial" panose="020B0604020202020204" pitchFamily="34" charset="0"/>
              </a:rPr>
              <a:t>Unwelcome</a:t>
            </a:r>
          </a:p>
          <a:p>
            <a:endParaRPr lang="en-US" dirty="0">
              <a:highlight>
                <a:srgbClr val="FFFF00"/>
              </a:highligh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BFE7EB4-3622-CB4F-AA8A-8027DFE32509}"/>
              </a:ext>
            </a:extLst>
          </p:cNvPr>
          <p:cNvSpPr txBox="1"/>
          <p:nvPr/>
        </p:nvSpPr>
        <p:spPr>
          <a:xfrm>
            <a:off x="10255170" y="6123543"/>
            <a:ext cx="1736373" cy="369332"/>
          </a:xfrm>
          <a:prstGeom prst="rect">
            <a:avLst/>
          </a:prstGeom>
          <a:noFill/>
        </p:spPr>
        <p:txBody>
          <a:bodyPr wrap="none" rtlCol="0">
            <a:spAutoFit/>
          </a:bodyPr>
          <a:lstStyle/>
          <a:p>
            <a:r>
              <a:rPr lang="en-US" dirty="0">
                <a:highlight>
                  <a:srgbClr val="FFFF00"/>
                </a:highlight>
                <a:latin typeface="Arial" panose="020B0604020202020204" pitchFamily="34" charset="0"/>
                <a:cs typeface="Arial" panose="020B0604020202020204" pitchFamily="34" charset="0"/>
              </a:rPr>
              <a:t>* Newly added </a:t>
            </a:r>
          </a:p>
        </p:txBody>
      </p:sp>
    </p:spTree>
    <p:extLst>
      <p:ext uri="{BB962C8B-B14F-4D97-AF65-F5344CB8AC3E}">
        <p14:creationId xmlns:p14="http://schemas.microsoft.com/office/powerpoint/2010/main" val="16968187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1D339-6734-A348-A117-AE15F6E5CEDC}"/>
              </a:ext>
            </a:extLst>
          </p:cNvPr>
          <p:cNvSpPr>
            <a:spLocks noGrp="1"/>
          </p:cNvSpPr>
          <p:nvPr>
            <p:ph type="title"/>
          </p:nvPr>
        </p:nvSpPr>
        <p:spPr/>
        <p:txBody>
          <a:bodyPr>
            <a:normAutofit fontScale="90000"/>
          </a:bodyPr>
          <a:lstStyle/>
          <a:p>
            <a:r>
              <a:rPr lang="en-US" dirty="0">
                <a:latin typeface="Arial" panose="020B0604020202020204" pitchFamily="34" charset="0"/>
                <a:cs typeface="Arial" panose="020B0604020202020204" pitchFamily="34" charset="0"/>
              </a:rPr>
              <a:t>Interaction of Individualism and Power Distance on Extremity </a:t>
            </a:r>
            <a:r>
              <a:rPr lang="en-US" sz="2000" dirty="0">
                <a:latin typeface="Arial" panose="020B0604020202020204" pitchFamily="34" charset="0"/>
                <a:cs typeface="Arial" panose="020B0604020202020204" pitchFamily="34" charset="0"/>
              </a:rPr>
              <a:t>(among service-relevant negative reviews)</a:t>
            </a:r>
            <a:endParaRPr lang="en-US" dirty="0"/>
          </a:p>
        </p:txBody>
      </p:sp>
      <p:graphicFrame>
        <p:nvGraphicFramePr>
          <p:cNvPr id="3" name="Chart 2">
            <a:extLst>
              <a:ext uri="{FF2B5EF4-FFF2-40B4-BE49-F238E27FC236}">
                <a16:creationId xmlns:a16="http://schemas.microsoft.com/office/drawing/2014/main" id="{32A190D1-A2C2-0F48-8321-DB3635162090}"/>
              </a:ext>
            </a:extLst>
          </p:cNvPr>
          <p:cNvGraphicFramePr>
            <a:graphicFrameLocks/>
          </p:cNvGraphicFramePr>
          <p:nvPr>
            <p:extLst>
              <p:ext uri="{D42A27DB-BD31-4B8C-83A1-F6EECF244321}">
                <p14:modId xmlns:p14="http://schemas.microsoft.com/office/powerpoint/2010/main" val="792919588"/>
              </p:ext>
            </p:extLst>
          </p:nvPr>
        </p:nvGraphicFramePr>
        <p:xfrm>
          <a:off x="601883" y="2138422"/>
          <a:ext cx="5986041" cy="3868838"/>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75504DD9-6143-154C-8C22-6231E8026194}"/>
              </a:ext>
            </a:extLst>
          </p:cNvPr>
          <p:cNvSpPr txBox="1"/>
          <p:nvPr/>
        </p:nvSpPr>
        <p:spPr>
          <a:xfrm>
            <a:off x="7187879" y="2083443"/>
            <a:ext cx="4165922"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Two-way interaction is significant, F[1,36310] = 5.134, p = .024</a:t>
            </a:r>
          </a:p>
          <a:p>
            <a:r>
              <a:rPr lang="en-US" dirty="0">
                <a:latin typeface="Arial" panose="020B0604020202020204" pitchFamily="34" charset="0"/>
                <a:cs typeface="Arial" panose="020B0604020202020204" pitchFamily="34" charset="0"/>
              </a:rPr>
              <a:t>The main effects are not significant.</a:t>
            </a:r>
          </a:p>
        </p:txBody>
      </p:sp>
      <p:sp>
        <p:nvSpPr>
          <p:cNvPr id="5" name="TextBox 4">
            <a:extLst>
              <a:ext uri="{FF2B5EF4-FFF2-40B4-BE49-F238E27FC236}">
                <a16:creationId xmlns:a16="http://schemas.microsoft.com/office/drawing/2014/main" id="{D626D15C-B819-DF4A-8312-FD77075F6278}"/>
              </a:ext>
            </a:extLst>
          </p:cNvPr>
          <p:cNvSpPr txBox="1"/>
          <p:nvPr/>
        </p:nvSpPr>
        <p:spPr>
          <a:xfrm>
            <a:off x="4768770" y="2221942"/>
            <a:ext cx="1024639" cy="369332"/>
          </a:xfrm>
          <a:prstGeom prst="rect">
            <a:avLst/>
          </a:prstGeom>
          <a:noFill/>
        </p:spPr>
        <p:txBody>
          <a:bodyPr wrap="none" rtlCol="0">
            <a:spAutoFit/>
          </a:bodyPr>
          <a:lstStyle/>
          <a:p>
            <a:r>
              <a:rPr lang="en-US" i="1" dirty="0">
                <a:latin typeface="Arial" panose="020B0604020202020204" pitchFamily="34" charset="0"/>
                <a:cs typeface="Arial" panose="020B0604020202020204" pitchFamily="34" charset="0"/>
              </a:rPr>
              <a:t>p</a:t>
            </a:r>
            <a:r>
              <a:rPr lang="en-US" dirty="0">
                <a:latin typeface="Arial" panose="020B0604020202020204" pitchFamily="34" charset="0"/>
                <a:cs typeface="Arial" panose="020B0604020202020204" pitchFamily="34" charset="0"/>
              </a:rPr>
              <a:t> = .065</a:t>
            </a:r>
          </a:p>
        </p:txBody>
      </p:sp>
      <p:sp>
        <p:nvSpPr>
          <p:cNvPr id="6" name="TextBox 5">
            <a:extLst>
              <a:ext uri="{FF2B5EF4-FFF2-40B4-BE49-F238E27FC236}">
                <a16:creationId xmlns:a16="http://schemas.microsoft.com/office/drawing/2014/main" id="{CF8C326E-A1D9-C349-B7D5-81DEB7F77884}"/>
              </a:ext>
            </a:extLst>
          </p:cNvPr>
          <p:cNvSpPr txBox="1"/>
          <p:nvPr/>
        </p:nvSpPr>
        <p:spPr>
          <a:xfrm>
            <a:off x="2258992" y="2909197"/>
            <a:ext cx="556563" cy="369332"/>
          </a:xfrm>
          <a:prstGeom prst="rect">
            <a:avLst/>
          </a:prstGeom>
          <a:noFill/>
        </p:spPr>
        <p:txBody>
          <a:bodyPr wrap="none" rtlCol="0">
            <a:spAutoFit/>
          </a:bodyPr>
          <a:lstStyle/>
          <a:p>
            <a:r>
              <a:rPr lang="en-US" i="1" dirty="0" err="1">
                <a:latin typeface="Arial" panose="020B0604020202020204" pitchFamily="34" charset="0"/>
                <a:cs typeface="Arial" panose="020B0604020202020204" pitchFamily="34" charset="0"/>
              </a:rPr>
              <a:t>n.s</a:t>
            </a:r>
            <a:r>
              <a:rPr lang="en-US" i="1" dirty="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5AF4E791-DFB6-D440-A703-B6DA2E5DEBA0}"/>
              </a:ext>
            </a:extLst>
          </p:cNvPr>
          <p:cNvSpPr txBox="1"/>
          <p:nvPr/>
        </p:nvSpPr>
        <p:spPr>
          <a:xfrm>
            <a:off x="3174077" y="1852610"/>
            <a:ext cx="1024639" cy="369332"/>
          </a:xfrm>
          <a:prstGeom prst="rect">
            <a:avLst/>
          </a:prstGeom>
          <a:noFill/>
        </p:spPr>
        <p:txBody>
          <a:bodyPr wrap="none" rtlCol="0">
            <a:spAutoFit/>
          </a:bodyPr>
          <a:lstStyle/>
          <a:p>
            <a:r>
              <a:rPr lang="en-US" i="1" dirty="0">
                <a:latin typeface="Arial" panose="020B0604020202020204" pitchFamily="34" charset="0"/>
                <a:cs typeface="Arial" panose="020B0604020202020204" pitchFamily="34" charset="0"/>
              </a:rPr>
              <a:t>p</a:t>
            </a:r>
            <a:r>
              <a:rPr lang="en-US" dirty="0">
                <a:latin typeface="Arial" panose="020B0604020202020204" pitchFamily="34" charset="0"/>
                <a:cs typeface="Arial" panose="020B0604020202020204" pitchFamily="34" charset="0"/>
              </a:rPr>
              <a:t> = .006</a:t>
            </a:r>
          </a:p>
        </p:txBody>
      </p:sp>
      <p:cxnSp>
        <p:nvCxnSpPr>
          <p:cNvPr id="9" name="Straight Connector 8">
            <a:extLst>
              <a:ext uri="{FF2B5EF4-FFF2-40B4-BE49-F238E27FC236}">
                <a16:creationId xmlns:a16="http://schemas.microsoft.com/office/drawing/2014/main" id="{059633AB-21E2-9F4C-B8F6-C474124E0981}"/>
              </a:ext>
            </a:extLst>
          </p:cNvPr>
          <p:cNvCxnSpPr/>
          <p:nvPr/>
        </p:nvCxnSpPr>
        <p:spPr>
          <a:xfrm flipV="1">
            <a:off x="2141316" y="2221942"/>
            <a:ext cx="0" cy="18508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694791B-B0E1-9B40-B52C-D350AAE601C9}"/>
              </a:ext>
            </a:extLst>
          </p:cNvPr>
          <p:cNvCxnSpPr/>
          <p:nvPr/>
        </p:nvCxnSpPr>
        <p:spPr>
          <a:xfrm>
            <a:off x="2141316" y="2221942"/>
            <a:ext cx="26274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871D523-605F-6B4E-8F4B-F2B633270929}"/>
              </a:ext>
            </a:extLst>
          </p:cNvPr>
          <p:cNvCxnSpPr/>
          <p:nvPr/>
        </p:nvCxnSpPr>
        <p:spPr>
          <a:xfrm>
            <a:off x="4768770" y="2221942"/>
            <a:ext cx="0" cy="507832"/>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0013DF8-E2B3-CA44-B440-7AE5BF096264}"/>
              </a:ext>
            </a:extLst>
          </p:cNvPr>
          <p:cNvSpPr txBox="1"/>
          <p:nvPr/>
        </p:nvSpPr>
        <p:spPr>
          <a:xfrm>
            <a:off x="7187879" y="3278529"/>
            <a:ext cx="4228618" cy="175432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Within low individualism countries, reviewers from high power distance countries expressed more extreme emotions in service-relevant negative reviews than reviewers from low power distance countries.</a:t>
            </a:r>
          </a:p>
        </p:txBody>
      </p:sp>
    </p:spTree>
    <p:extLst>
      <p:ext uri="{BB962C8B-B14F-4D97-AF65-F5344CB8AC3E}">
        <p14:creationId xmlns:p14="http://schemas.microsoft.com/office/powerpoint/2010/main" val="19528260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1D339-6734-A348-A117-AE15F6E5CEDC}"/>
              </a:ext>
            </a:extLst>
          </p:cNvPr>
          <p:cNvSpPr>
            <a:spLocks noGrp="1"/>
          </p:cNvSpPr>
          <p:nvPr>
            <p:ph type="title"/>
          </p:nvPr>
        </p:nvSpPr>
        <p:spPr/>
        <p:txBody>
          <a:bodyPr>
            <a:normAutofit fontScale="90000"/>
          </a:bodyPr>
          <a:lstStyle/>
          <a:p>
            <a:r>
              <a:rPr lang="en-US" dirty="0">
                <a:latin typeface="Arial" panose="020B0604020202020204" pitchFamily="34" charset="0"/>
                <a:cs typeface="Arial" panose="020B0604020202020204" pitchFamily="34" charset="0"/>
              </a:rPr>
              <a:t>Interaction of Individualism and Power Distance on Emotionality </a:t>
            </a:r>
            <a:r>
              <a:rPr lang="en-US" sz="2000" dirty="0">
                <a:latin typeface="Arial" panose="020B0604020202020204" pitchFamily="34" charset="0"/>
                <a:cs typeface="Arial" panose="020B0604020202020204" pitchFamily="34" charset="0"/>
              </a:rPr>
              <a:t>(among service-relevant negative reviews)</a:t>
            </a:r>
            <a:endParaRPr lang="en-US" dirty="0"/>
          </a:p>
        </p:txBody>
      </p:sp>
      <p:graphicFrame>
        <p:nvGraphicFramePr>
          <p:cNvPr id="3" name="Chart 2">
            <a:extLst>
              <a:ext uri="{FF2B5EF4-FFF2-40B4-BE49-F238E27FC236}">
                <a16:creationId xmlns:a16="http://schemas.microsoft.com/office/drawing/2014/main" id="{FA2F8B38-DE75-3641-9ECF-7A1FD5634138}"/>
              </a:ext>
            </a:extLst>
          </p:cNvPr>
          <p:cNvGraphicFramePr>
            <a:graphicFrameLocks/>
          </p:cNvGraphicFramePr>
          <p:nvPr>
            <p:extLst>
              <p:ext uri="{D42A27DB-BD31-4B8C-83A1-F6EECF244321}">
                <p14:modId xmlns:p14="http://schemas.microsoft.com/office/powerpoint/2010/main" val="1100013361"/>
              </p:ext>
            </p:extLst>
          </p:nvPr>
        </p:nvGraphicFramePr>
        <p:xfrm>
          <a:off x="799618" y="2071868"/>
          <a:ext cx="5947458" cy="4233441"/>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08E3AECB-F4FD-6143-8124-08C3D923F9A5}"/>
              </a:ext>
            </a:extLst>
          </p:cNvPr>
          <p:cNvSpPr txBox="1"/>
          <p:nvPr/>
        </p:nvSpPr>
        <p:spPr>
          <a:xfrm>
            <a:off x="7161528" y="2925292"/>
            <a:ext cx="4664764" cy="2308324"/>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Two interaction was not significant, F[1,36310] = .0195, p = .889.</a:t>
            </a:r>
          </a:p>
          <a:p>
            <a:r>
              <a:rPr lang="en-US" dirty="0">
                <a:latin typeface="Arial" panose="020B0604020202020204" pitchFamily="34" charset="0"/>
                <a:cs typeface="Arial" panose="020B0604020202020204" pitchFamily="34" charset="0"/>
              </a:rPr>
              <a:t>The main effect of power distance is significant, B = -.01, SE = .003, p &lt; .001.</a:t>
            </a:r>
          </a:p>
          <a:p>
            <a:r>
              <a:rPr lang="en-US" dirty="0">
                <a:latin typeface="Arial" panose="020B0604020202020204" pitchFamily="34" charset="0"/>
                <a:cs typeface="Arial" panose="020B0604020202020204" pitchFamily="34" charset="0"/>
              </a:rPr>
              <a:t>Reviewers from high power distance countries left reviews that entail more negative emotionality than reviewers from low power distance countries.</a:t>
            </a:r>
          </a:p>
        </p:txBody>
      </p:sp>
    </p:spTree>
    <p:extLst>
      <p:ext uri="{BB962C8B-B14F-4D97-AF65-F5344CB8AC3E}">
        <p14:creationId xmlns:p14="http://schemas.microsoft.com/office/powerpoint/2010/main" val="2202979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E1A95-3213-0B4F-8011-3045BC2F1340}"/>
              </a:ext>
            </a:extLst>
          </p:cNvPr>
          <p:cNvSpPr>
            <a:spLocks noGrp="1"/>
          </p:cNvSpPr>
          <p:nvPr>
            <p:ph type="title"/>
          </p:nvPr>
        </p:nvSpPr>
        <p:spPr>
          <a:xfrm>
            <a:off x="548831" y="238174"/>
            <a:ext cx="11778205" cy="1325563"/>
          </a:xfrm>
        </p:spPr>
        <p:txBody>
          <a:bodyPr>
            <a:normAutofit/>
          </a:bodyPr>
          <a:lstStyle/>
          <a:p>
            <a:r>
              <a:rPr lang="en-US" sz="4000" dirty="0">
                <a:latin typeface="Arial" panose="020B0604020202020204" pitchFamily="34" charset="0"/>
                <a:cs typeface="Arial" panose="020B0604020202020204" pitchFamily="34" charset="0"/>
              </a:rPr>
              <a:t>Service lexicon for positive reviews</a:t>
            </a:r>
          </a:p>
        </p:txBody>
      </p:sp>
      <p:sp>
        <p:nvSpPr>
          <p:cNvPr id="3" name="Content Placeholder 2">
            <a:extLst>
              <a:ext uri="{FF2B5EF4-FFF2-40B4-BE49-F238E27FC236}">
                <a16:creationId xmlns:a16="http://schemas.microsoft.com/office/drawing/2014/main" id="{1023EE1B-24BE-2549-AC7C-579DBACD9424}"/>
              </a:ext>
            </a:extLst>
          </p:cNvPr>
          <p:cNvSpPr>
            <a:spLocks noGrp="1"/>
          </p:cNvSpPr>
          <p:nvPr>
            <p:ph idx="1"/>
          </p:nvPr>
        </p:nvSpPr>
        <p:spPr>
          <a:xfrm>
            <a:off x="1278038" y="1563737"/>
            <a:ext cx="3502307" cy="4351338"/>
          </a:xfrm>
        </p:spPr>
        <p:txBody>
          <a:bodyPr>
            <a:normAutofit fontScale="85000" lnSpcReduction="20000"/>
          </a:bodyPr>
          <a:lstStyle/>
          <a:p>
            <a:r>
              <a:rPr lang="en-US" dirty="0">
                <a:latin typeface="Arial" panose="020B0604020202020204" pitchFamily="34" charset="0"/>
                <a:cs typeface="Arial" panose="020B0604020202020204" pitchFamily="34" charset="0"/>
              </a:rPr>
              <a:t>staff</a:t>
            </a:r>
          </a:p>
          <a:p>
            <a:r>
              <a:rPr lang="en-US" dirty="0">
                <a:latin typeface="Arial" panose="020B0604020202020204" pitchFamily="34" charset="0"/>
                <a:cs typeface="Arial" panose="020B0604020202020204" pitchFamily="34" charset="0"/>
              </a:rPr>
              <a:t>service</a:t>
            </a:r>
          </a:p>
          <a:p>
            <a:r>
              <a:rPr lang="en-US" dirty="0">
                <a:latin typeface="Arial" panose="020B0604020202020204" pitchFamily="34" charset="0"/>
                <a:cs typeface="Arial" panose="020B0604020202020204" pitchFamily="34" charset="0"/>
              </a:rPr>
              <a:t>check in</a:t>
            </a:r>
          </a:p>
          <a:p>
            <a:r>
              <a:rPr lang="en-US" dirty="0">
                <a:latin typeface="Arial" panose="020B0604020202020204" pitchFamily="34" charset="0"/>
                <a:cs typeface="Arial" panose="020B0604020202020204" pitchFamily="34" charset="0"/>
              </a:rPr>
              <a:t>check out</a:t>
            </a:r>
          </a:p>
          <a:p>
            <a:r>
              <a:rPr lang="en-US" dirty="0">
                <a:latin typeface="Arial" panose="020B0604020202020204" pitchFamily="34" charset="0"/>
                <a:cs typeface="Arial" panose="020B0604020202020204" pitchFamily="34" charset="0"/>
              </a:rPr>
              <a:t>receptionist</a:t>
            </a:r>
          </a:p>
          <a:p>
            <a:r>
              <a:rPr lang="en-US" dirty="0">
                <a:latin typeface="Arial" panose="020B0604020202020204" pitchFamily="34" charset="0"/>
                <a:cs typeface="Arial" panose="020B0604020202020204" pitchFamily="34" charset="0"/>
              </a:rPr>
              <a:t>reception</a:t>
            </a:r>
          </a:p>
          <a:p>
            <a:r>
              <a:rPr lang="en-US" dirty="0">
                <a:latin typeface="Arial" panose="020B0604020202020204" pitchFamily="34" charset="0"/>
                <a:cs typeface="Arial" panose="020B0604020202020204" pitchFamily="34" charset="0"/>
              </a:rPr>
              <a:t>personnel</a:t>
            </a:r>
          </a:p>
          <a:p>
            <a:r>
              <a:rPr lang="en-US" dirty="0" err="1">
                <a:latin typeface="Arial" panose="020B0604020202020204" pitchFamily="34" charset="0"/>
                <a:cs typeface="Arial" panose="020B0604020202020204" pitchFamily="34" charset="0"/>
              </a:rPr>
              <a:t>personel</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waiter</a:t>
            </a:r>
          </a:p>
          <a:p>
            <a:r>
              <a:rPr lang="en-US" dirty="0">
                <a:latin typeface="Arial" panose="020B0604020202020204" pitchFamily="34" charset="0"/>
                <a:cs typeface="Arial" panose="020B0604020202020204" pitchFamily="34" charset="0"/>
              </a:rPr>
              <a:t>waitress</a:t>
            </a:r>
          </a:p>
          <a:p>
            <a:r>
              <a:rPr lang="en-US" dirty="0">
                <a:latin typeface="Arial" panose="020B0604020202020204" pitchFamily="34" charset="0"/>
                <a:cs typeface="Arial" panose="020B0604020202020204" pitchFamily="34" charset="0"/>
              </a:rPr>
              <a:t>manager</a:t>
            </a:r>
          </a:p>
          <a:p>
            <a:endParaRPr lang="en-US" dirty="0">
              <a:latin typeface="Arial" panose="020B0604020202020204" pitchFamily="34" charset="0"/>
              <a:cs typeface="Arial" panose="020B0604020202020204" pitchFamily="34" charset="0"/>
            </a:endParaRPr>
          </a:p>
        </p:txBody>
      </p:sp>
      <p:sp>
        <p:nvSpPr>
          <p:cNvPr id="4" name="Content Placeholder 2">
            <a:extLst>
              <a:ext uri="{FF2B5EF4-FFF2-40B4-BE49-F238E27FC236}">
                <a16:creationId xmlns:a16="http://schemas.microsoft.com/office/drawing/2014/main" id="{257895FC-0DB1-FD40-AA8D-101B996E2937}"/>
              </a:ext>
            </a:extLst>
          </p:cNvPr>
          <p:cNvSpPr txBox="1">
            <a:spLocks/>
          </p:cNvSpPr>
          <p:nvPr/>
        </p:nvSpPr>
        <p:spPr>
          <a:xfrm>
            <a:off x="6096000" y="1563737"/>
            <a:ext cx="350230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Arial" panose="020B0604020202020204" pitchFamily="34" charset="0"/>
                <a:cs typeface="Arial" panose="020B0604020202020204" pitchFamily="34" charset="0"/>
              </a:rPr>
              <a:t>patient</a:t>
            </a:r>
          </a:p>
          <a:p>
            <a:r>
              <a:rPr lang="en-US" sz="2400" dirty="0">
                <a:latin typeface="Arial" panose="020B0604020202020204" pitchFamily="34" charset="0"/>
                <a:cs typeface="Arial" panose="020B0604020202020204" pitchFamily="34" charset="0"/>
              </a:rPr>
              <a:t>friendly</a:t>
            </a:r>
          </a:p>
          <a:p>
            <a:r>
              <a:rPr lang="en-US" sz="2400" dirty="0">
                <a:latin typeface="Arial" panose="020B0604020202020204" pitchFamily="34" charset="0"/>
                <a:cs typeface="Arial" panose="020B0604020202020204" pitchFamily="34" charset="0"/>
              </a:rPr>
              <a:t>polite</a:t>
            </a:r>
          </a:p>
          <a:p>
            <a:r>
              <a:rPr lang="en-US" sz="2400" dirty="0">
                <a:latin typeface="Arial" panose="020B0604020202020204" pitchFamily="34" charset="0"/>
                <a:cs typeface="Arial" panose="020B0604020202020204" pitchFamily="34" charset="0"/>
              </a:rPr>
              <a:t>welcoming</a:t>
            </a:r>
          </a:p>
          <a:p>
            <a:r>
              <a:rPr lang="en-US" sz="2400" dirty="0">
                <a:latin typeface="Arial" panose="020B0604020202020204" pitchFamily="34" charset="0"/>
                <a:cs typeface="Arial" panose="020B0604020202020204" pitchFamily="34" charset="0"/>
              </a:rPr>
              <a:t>humble</a:t>
            </a: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4025F70D-B923-FD45-8772-8524DD6804AB}"/>
              </a:ext>
            </a:extLst>
          </p:cNvPr>
          <p:cNvSpPr txBox="1"/>
          <p:nvPr/>
        </p:nvSpPr>
        <p:spPr>
          <a:xfrm>
            <a:off x="8935656" y="6435160"/>
            <a:ext cx="315983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*New updates on 05/16/2019</a:t>
            </a:r>
          </a:p>
        </p:txBody>
      </p:sp>
    </p:spTree>
    <p:extLst>
      <p:ext uri="{BB962C8B-B14F-4D97-AF65-F5344CB8AC3E}">
        <p14:creationId xmlns:p14="http://schemas.microsoft.com/office/powerpoint/2010/main" val="1507224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13270-DECF-6846-A323-C2D952402C15}"/>
              </a:ext>
            </a:extLst>
          </p:cNvPr>
          <p:cNvSpPr>
            <a:spLocks noGrp="1"/>
          </p:cNvSpPr>
          <p:nvPr>
            <p:ph type="title"/>
          </p:nvPr>
        </p:nvSpPr>
        <p:spPr/>
        <p:txBody>
          <a:bodyPr/>
          <a:lstStyle/>
          <a:p>
            <a:r>
              <a:rPr lang="en-US" dirty="0"/>
              <a:t>Reviewer Nationality Distribution</a:t>
            </a:r>
          </a:p>
        </p:txBody>
      </p:sp>
      <p:graphicFrame>
        <p:nvGraphicFramePr>
          <p:cNvPr id="5" name="Chart 4">
            <a:extLst>
              <a:ext uri="{FF2B5EF4-FFF2-40B4-BE49-F238E27FC236}">
                <a16:creationId xmlns:a16="http://schemas.microsoft.com/office/drawing/2014/main" id="{CEFBD7EB-C29D-044D-BB73-A0FFBC73A9BD}"/>
              </a:ext>
            </a:extLst>
          </p:cNvPr>
          <p:cNvGraphicFramePr>
            <a:graphicFrameLocks/>
          </p:cNvGraphicFramePr>
          <p:nvPr>
            <p:extLst>
              <p:ext uri="{D42A27DB-BD31-4B8C-83A1-F6EECF244321}">
                <p14:modId xmlns:p14="http://schemas.microsoft.com/office/powerpoint/2010/main" val="2952054159"/>
              </p:ext>
            </p:extLst>
          </p:nvPr>
        </p:nvGraphicFramePr>
        <p:xfrm>
          <a:off x="838200" y="1425576"/>
          <a:ext cx="10578715" cy="50672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613411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D30B4-1B36-0642-9467-85CE279CF050}"/>
              </a:ext>
            </a:extLst>
          </p:cNvPr>
          <p:cNvSpPr>
            <a:spLocks noGrp="1"/>
          </p:cNvSpPr>
          <p:nvPr>
            <p:ph type="title"/>
          </p:nvPr>
        </p:nvSpPr>
        <p:spPr/>
        <p:txBody>
          <a:bodyPr/>
          <a:lstStyle/>
          <a:p>
            <a:r>
              <a:rPr lang="en-US" dirty="0"/>
              <a:t>Individualism Index Histogram</a:t>
            </a:r>
          </a:p>
        </p:txBody>
      </p:sp>
      <p:pic>
        <p:nvPicPr>
          <p:cNvPr id="8" name="Picture 7">
            <a:extLst>
              <a:ext uri="{FF2B5EF4-FFF2-40B4-BE49-F238E27FC236}">
                <a16:creationId xmlns:a16="http://schemas.microsoft.com/office/drawing/2014/main" id="{DC54FF8B-A847-B74C-9826-53F715F4FA01}"/>
              </a:ext>
            </a:extLst>
          </p:cNvPr>
          <p:cNvPicPr>
            <a:picLocks noChangeAspect="1"/>
          </p:cNvPicPr>
          <p:nvPr/>
        </p:nvPicPr>
        <p:blipFill>
          <a:blip r:embed="rId2"/>
          <a:stretch>
            <a:fillRect/>
          </a:stretch>
        </p:blipFill>
        <p:spPr>
          <a:xfrm>
            <a:off x="368784" y="1239682"/>
            <a:ext cx="6867676" cy="5511638"/>
          </a:xfrm>
          <a:prstGeom prst="rect">
            <a:avLst/>
          </a:prstGeom>
        </p:spPr>
      </p:pic>
      <p:sp>
        <p:nvSpPr>
          <p:cNvPr id="9" name="TextBox 8">
            <a:extLst>
              <a:ext uri="{FF2B5EF4-FFF2-40B4-BE49-F238E27FC236}">
                <a16:creationId xmlns:a16="http://schemas.microsoft.com/office/drawing/2014/main" id="{9CC90CBD-8A30-3847-BEE6-C495FE97232A}"/>
              </a:ext>
            </a:extLst>
          </p:cNvPr>
          <p:cNvSpPr txBox="1"/>
          <p:nvPr/>
        </p:nvSpPr>
        <p:spPr>
          <a:xfrm>
            <a:off x="6655078" y="3705953"/>
            <a:ext cx="4855816"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The normal curve is skewed toward right.</a:t>
            </a:r>
          </a:p>
        </p:txBody>
      </p:sp>
    </p:spTree>
    <p:extLst>
      <p:ext uri="{BB962C8B-B14F-4D97-AF65-F5344CB8AC3E}">
        <p14:creationId xmlns:p14="http://schemas.microsoft.com/office/powerpoint/2010/main" val="472636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D30B4-1B36-0642-9467-85CE279CF050}"/>
              </a:ext>
            </a:extLst>
          </p:cNvPr>
          <p:cNvSpPr>
            <a:spLocks noGrp="1"/>
          </p:cNvSpPr>
          <p:nvPr>
            <p:ph type="title"/>
          </p:nvPr>
        </p:nvSpPr>
        <p:spPr/>
        <p:txBody>
          <a:bodyPr/>
          <a:lstStyle/>
          <a:p>
            <a:r>
              <a:rPr lang="en-US" dirty="0"/>
              <a:t>Power Distance Index Histogram</a:t>
            </a:r>
          </a:p>
        </p:txBody>
      </p:sp>
      <p:pic>
        <p:nvPicPr>
          <p:cNvPr id="4" name="Picture 3">
            <a:extLst>
              <a:ext uri="{FF2B5EF4-FFF2-40B4-BE49-F238E27FC236}">
                <a16:creationId xmlns:a16="http://schemas.microsoft.com/office/drawing/2014/main" id="{2D339E31-8434-BD4E-8AD7-98B5B2FE584B}"/>
              </a:ext>
            </a:extLst>
          </p:cNvPr>
          <p:cNvPicPr>
            <a:picLocks noChangeAspect="1"/>
          </p:cNvPicPr>
          <p:nvPr/>
        </p:nvPicPr>
        <p:blipFill>
          <a:blip r:embed="rId2"/>
          <a:stretch>
            <a:fillRect/>
          </a:stretch>
        </p:blipFill>
        <p:spPr>
          <a:xfrm>
            <a:off x="243840" y="1354127"/>
            <a:ext cx="6858000" cy="5503873"/>
          </a:xfrm>
          <a:prstGeom prst="rect">
            <a:avLst/>
          </a:prstGeom>
        </p:spPr>
      </p:pic>
      <p:sp>
        <p:nvSpPr>
          <p:cNvPr id="5" name="TextBox 4">
            <a:extLst>
              <a:ext uri="{FF2B5EF4-FFF2-40B4-BE49-F238E27FC236}">
                <a16:creationId xmlns:a16="http://schemas.microsoft.com/office/drawing/2014/main" id="{2DBD505C-EF7B-3C48-82FA-404915F01E9F}"/>
              </a:ext>
            </a:extLst>
          </p:cNvPr>
          <p:cNvSpPr txBox="1"/>
          <p:nvPr/>
        </p:nvSpPr>
        <p:spPr>
          <a:xfrm>
            <a:off x="6655078" y="3705953"/>
            <a:ext cx="4698722"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The normal curve is skewed toward left.</a:t>
            </a:r>
          </a:p>
        </p:txBody>
      </p:sp>
    </p:spTree>
    <p:extLst>
      <p:ext uri="{BB962C8B-B14F-4D97-AF65-F5344CB8AC3E}">
        <p14:creationId xmlns:p14="http://schemas.microsoft.com/office/powerpoint/2010/main" val="269537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23C94-F5E4-6045-96B4-DCD36A0FCC23}"/>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Interaction of Individualism and Power Distance on Review Scores </a:t>
            </a:r>
          </a:p>
        </p:txBody>
      </p:sp>
      <p:sp>
        <p:nvSpPr>
          <p:cNvPr id="5" name="TextBox 4">
            <a:extLst>
              <a:ext uri="{FF2B5EF4-FFF2-40B4-BE49-F238E27FC236}">
                <a16:creationId xmlns:a16="http://schemas.microsoft.com/office/drawing/2014/main" id="{8DD2613A-0344-A04E-BE0A-626BBB5655F6}"/>
              </a:ext>
            </a:extLst>
          </p:cNvPr>
          <p:cNvSpPr txBox="1"/>
          <p:nvPr/>
        </p:nvSpPr>
        <p:spPr>
          <a:xfrm>
            <a:off x="2778769" y="5729287"/>
            <a:ext cx="199291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Spotlight Analysis</a:t>
            </a:r>
          </a:p>
        </p:txBody>
      </p:sp>
      <p:sp>
        <p:nvSpPr>
          <p:cNvPr id="6" name="TextBox 5">
            <a:extLst>
              <a:ext uri="{FF2B5EF4-FFF2-40B4-BE49-F238E27FC236}">
                <a16:creationId xmlns:a16="http://schemas.microsoft.com/office/drawing/2014/main" id="{2D5E68F9-12C4-F442-BCF7-107EE7D1B367}"/>
              </a:ext>
            </a:extLst>
          </p:cNvPr>
          <p:cNvSpPr txBox="1"/>
          <p:nvPr/>
        </p:nvSpPr>
        <p:spPr>
          <a:xfrm>
            <a:off x="7229475" y="2961214"/>
            <a:ext cx="4412426" cy="646331"/>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Interaction: F[1,52354] = 39.63, p &lt; .001</a:t>
            </a:r>
          </a:p>
          <a:p>
            <a:r>
              <a:rPr lang="en-US" dirty="0">
                <a:latin typeface="Arial" panose="020B0604020202020204" pitchFamily="34" charset="0"/>
                <a:cs typeface="Arial" panose="020B0604020202020204" pitchFamily="34" charset="0"/>
              </a:rPr>
              <a:t>All the simple main effects are significant.</a:t>
            </a:r>
          </a:p>
        </p:txBody>
      </p:sp>
      <p:sp>
        <p:nvSpPr>
          <p:cNvPr id="7" name="TextBox 6">
            <a:extLst>
              <a:ext uri="{FF2B5EF4-FFF2-40B4-BE49-F238E27FC236}">
                <a16:creationId xmlns:a16="http://schemas.microsoft.com/office/drawing/2014/main" id="{6CB4F95A-90C4-F145-A32B-8983603944AA}"/>
              </a:ext>
            </a:extLst>
          </p:cNvPr>
          <p:cNvSpPr txBox="1"/>
          <p:nvPr/>
        </p:nvSpPr>
        <p:spPr>
          <a:xfrm>
            <a:off x="7229475" y="3955900"/>
            <a:ext cx="4557712" cy="147732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Reviewers from high PD + high IND countries have the second lowest review scores, and they have significantly lower scores than reviewers from low PD + low IND countries.</a:t>
            </a:r>
          </a:p>
        </p:txBody>
      </p:sp>
      <p:sp>
        <p:nvSpPr>
          <p:cNvPr id="3" name="TextBox 2">
            <a:extLst>
              <a:ext uri="{FF2B5EF4-FFF2-40B4-BE49-F238E27FC236}">
                <a16:creationId xmlns:a16="http://schemas.microsoft.com/office/drawing/2014/main" id="{29CBF78E-02A2-2442-86B6-05E4690E4B2D}"/>
              </a:ext>
            </a:extLst>
          </p:cNvPr>
          <p:cNvSpPr txBox="1"/>
          <p:nvPr/>
        </p:nvSpPr>
        <p:spPr>
          <a:xfrm>
            <a:off x="7229475" y="1863707"/>
            <a:ext cx="4557712" cy="923330"/>
          </a:xfrm>
          <a:prstGeom prst="rect">
            <a:avLst/>
          </a:prstGeom>
          <a:noFill/>
        </p:spPr>
        <p:txBody>
          <a:bodyPr wrap="square" rtlCol="0">
            <a:spAutoFit/>
          </a:bodyPr>
          <a:lstStyle/>
          <a:p>
            <a:r>
              <a:rPr lang="en-US" dirty="0">
                <a:solidFill>
                  <a:schemeClr val="accent2"/>
                </a:solidFill>
                <a:latin typeface="Arial" panose="020B0604020202020204" pitchFamily="34" charset="0"/>
                <a:cs typeface="Arial" panose="020B0604020202020204" pitchFamily="34" charset="0"/>
              </a:rPr>
              <a:t>*** For this analysis, we only selected the review scores that the negative review is service-relevant.</a:t>
            </a:r>
          </a:p>
        </p:txBody>
      </p:sp>
      <p:graphicFrame>
        <p:nvGraphicFramePr>
          <p:cNvPr id="8" name="Chart 7">
            <a:extLst>
              <a:ext uri="{FF2B5EF4-FFF2-40B4-BE49-F238E27FC236}">
                <a16:creationId xmlns:a16="http://schemas.microsoft.com/office/drawing/2014/main" id="{163C39EA-608E-EB4B-94F5-60A785E9FA56}"/>
              </a:ext>
            </a:extLst>
          </p:cNvPr>
          <p:cNvGraphicFramePr>
            <a:graphicFrameLocks/>
          </p:cNvGraphicFramePr>
          <p:nvPr/>
        </p:nvGraphicFramePr>
        <p:xfrm>
          <a:off x="1043650" y="1956122"/>
          <a:ext cx="5461322" cy="341225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64796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63EAA-CD35-364F-A44C-D451F4B4C6BE}"/>
              </a:ext>
            </a:extLst>
          </p:cNvPr>
          <p:cNvSpPr>
            <a:spLocks noGrp="1"/>
          </p:cNvSpPr>
          <p:nvPr>
            <p:ph type="title"/>
          </p:nvPr>
        </p:nvSpPr>
        <p:spPr/>
        <p:txBody>
          <a:bodyPr>
            <a:normAutofit fontScale="90000"/>
          </a:bodyPr>
          <a:lstStyle/>
          <a:p>
            <a:r>
              <a:rPr lang="en-US" dirty="0">
                <a:latin typeface="Arial" panose="020B0604020202020204" pitchFamily="34" charset="0"/>
                <a:cs typeface="Arial" panose="020B0604020202020204" pitchFamily="34" charset="0"/>
              </a:rPr>
              <a:t>Interaction of Individualism, Power Distance, Hotel Star Rating on Review Scores</a:t>
            </a:r>
          </a:p>
        </p:txBody>
      </p:sp>
      <p:sp>
        <p:nvSpPr>
          <p:cNvPr id="6" name="TextBox 5">
            <a:extLst>
              <a:ext uri="{FF2B5EF4-FFF2-40B4-BE49-F238E27FC236}">
                <a16:creationId xmlns:a16="http://schemas.microsoft.com/office/drawing/2014/main" id="{BB244646-BC57-544C-B9C6-3B9834DDB79B}"/>
              </a:ext>
            </a:extLst>
          </p:cNvPr>
          <p:cNvSpPr txBox="1"/>
          <p:nvPr/>
        </p:nvSpPr>
        <p:spPr>
          <a:xfrm>
            <a:off x="7395432" y="2867458"/>
            <a:ext cx="3554789"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Three-way interaction term: F[1,50910] = .100, p = .751</a:t>
            </a:r>
          </a:p>
        </p:txBody>
      </p:sp>
      <p:sp>
        <p:nvSpPr>
          <p:cNvPr id="8" name="TextBox 7">
            <a:extLst>
              <a:ext uri="{FF2B5EF4-FFF2-40B4-BE49-F238E27FC236}">
                <a16:creationId xmlns:a16="http://schemas.microsoft.com/office/drawing/2014/main" id="{39F99322-EFD2-A94D-92AD-9537EB5D2D99}"/>
              </a:ext>
            </a:extLst>
          </p:cNvPr>
          <p:cNvSpPr txBox="1"/>
          <p:nvPr/>
        </p:nvSpPr>
        <p:spPr>
          <a:xfrm>
            <a:off x="7395432" y="1817408"/>
            <a:ext cx="4557712" cy="923330"/>
          </a:xfrm>
          <a:prstGeom prst="rect">
            <a:avLst/>
          </a:prstGeom>
          <a:noFill/>
        </p:spPr>
        <p:txBody>
          <a:bodyPr wrap="square" rtlCol="0">
            <a:spAutoFit/>
          </a:bodyPr>
          <a:lstStyle/>
          <a:p>
            <a:r>
              <a:rPr lang="en-US" dirty="0">
                <a:solidFill>
                  <a:schemeClr val="accent2"/>
                </a:solidFill>
                <a:latin typeface="Arial" panose="020B0604020202020204" pitchFamily="34" charset="0"/>
                <a:cs typeface="Arial" panose="020B0604020202020204" pitchFamily="34" charset="0"/>
              </a:rPr>
              <a:t>*** For this analysis, we only selected the review scores that the negative review is service-relevant.</a:t>
            </a:r>
          </a:p>
        </p:txBody>
      </p:sp>
      <p:pic>
        <p:nvPicPr>
          <p:cNvPr id="4" name="Picture 3">
            <a:extLst>
              <a:ext uri="{FF2B5EF4-FFF2-40B4-BE49-F238E27FC236}">
                <a16:creationId xmlns:a16="http://schemas.microsoft.com/office/drawing/2014/main" id="{30BD1298-EDFF-C44D-98F6-D7F733DBC8C2}"/>
              </a:ext>
            </a:extLst>
          </p:cNvPr>
          <p:cNvPicPr>
            <a:picLocks noChangeAspect="1"/>
          </p:cNvPicPr>
          <p:nvPr/>
        </p:nvPicPr>
        <p:blipFill>
          <a:blip r:embed="rId2"/>
          <a:stretch>
            <a:fillRect/>
          </a:stretch>
        </p:blipFill>
        <p:spPr>
          <a:xfrm>
            <a:off x="479385" y="1593361"/>
            <a:ext cx="6465425" cy="5180563"/>
          </a:xfrm>
          <a:prstGeom prst="rect">
            <a:avLst/>
          </a:prstGeom>
        </p:spPr>
      </p:pic>
      <p:sp>
        <p:nvSpPr>
          <p:cNvPr id="10" name="Rectangle 9">
            <a:extLst>
              <a:ext uri="{FF2B5EF4-FFF2-40B4-BE49-F238E27FC236}">
                <a16:creationId xmlns:a16="http://schemas.microsoft.com/office/drawing/2014/main" id="{13B2316D-1E15-074E-A2BE-6433791D4026}"/>
              </a:ext>
            </a:extLst>
          </p:cNvPr>
          <p:cNvSpPr/>
          <p:nvPr/>
        </p:nvSpPr>
        <p:spPr>
          <a:xfrm rot="16200000">
            <a:off x="-330843" y="3727047"/>
            <a:ext cx="1851949" cy="486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Review Score</a:t>
            </a:r>
          </a:p>
        </p:txBody>
      </p:sp>
      <p:sp>
        <p:nvSpPr>
          <p:cNvPr id="11" name="Rectangle 10">
            <a:extLst>
              <a:ext uri="{FF2B5EF4-FFF2-40B4-BE49-F238E27FC236}">
                <a16:creationId xmlns:a16="http://schemas.microsoft.com/office/drawing/2014/main" id="{2A158B29-07D0-6746-9BE3-8BA03631B650}"/>
              </a:ext>
            </a:extLst>
          </p:cNvPr>
          <p:cNvSpPr/>
          <p:nvPr/>
        </p:nvSpPr>
        <p:spPr>
          <a:xfrm>
            <a:off x="2024778" y="6411850"/>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Power Distance</a:t>
            </a:r>
          </a:p>
        </p:txBody>
      </p:sp>
      <p:sp>
        <p:nvSpPr>
          <p:cNvPr id="12" name="Rectangle 11">
            <a:extLst>
              <a:ext uri="{FF2B5EF4-FFF2-40B4-BE49-F238E27FC236}">
                <a16:creationId xmlns:a16="http://schemas.microsoft.com/office/drawing/2014/main" id="{B4FFC245-3FE3-F34C-BF26-7B669805CDE8}"/>
              </a:ext>
            </a:extLst>
          </p:cNvPr>
          <p:cNvSpPr/>
          <p:nvPr/>
        </p:nvSpPr>
        <p:spPr>
          <a:xfrm>
            <a:off x="4908804" y="1588848"/>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Individualism</a:t>
            </a:r>
          </a:p>
        </p:txBody>
      </p:sp>
      <p:sp>
        <p:nvSpPr>
          <p:cNvPr id="13" name="Rectangle 12">
            <a:extLst>
              <a:ext uri="{FF2B5EF4-FFF2-40B4-BE49-F238E27FC236}">
                <a16:creationId xmlns:a16="http://schemas.microsoft.com/office/drawing/2014/main" id="{28B6A85B-41F6-EF4C-98B5-6C27D3FE76DA}"/>
              </a:ext>
            </a:extLst>
          </p:cNvPr>
          <p:cNvSpPr/>
          <p:nvPr/>
        </p:nvSpPr>
        <p:spPr>
          <a:xfrm rot="5400000">
            <a:off x="4232476" y="3847579"/>
            <a:ext cx="1851949" cy="330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Hotel Star</a:t>
            </a:r>
          </a:p>
        </p:txBody>
      </p:sp>
    </p:spTree>
    <p:extLst>
      <p:ext uri="{BB962C8B-B14F-4D97-AF65-F5344CB8AC3E}">
        <p14:creationId xmlns:p14="http://schemas.microsoft.com/office/powerpoint/2010/main" val="1132856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23C94-F5E4-6045-96B4-DCD36A0FCC23}"/>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Interaction of Individualism and Power Distance on Review Scores </a:t>
            </a:r>
          </a:p>
        </p:txBody>
      </p:sp>
      <p:sp>
        <p:nvSpPr>
          <p:cNvPr id="5" name="TextBox 4">
            <a:extLst>
              <a:ext uri="{FF2B5EF4-FFF2-40B4-BE49-F238E27FC236}">
                <a16:creationId xmlns:a16="http://schemas.microsoft.com/office/drawing/2014/main" id="{8DD2613A-0344-A04E-BE0A-626BBB5655F6}"/>
              </a:ext>
            </a:extLst>
          </p:cNvPr>
          <p:cNvSpPr txBox="1"/>
          <p:nvPr/>
        </p:nvSpPr>
        <p:spPr>
          <a:xfrm>
            <a:off x="2778769" y="5729287"/>
            <a:ext cx="199291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Spotlight Analysis</a:t>
            </a:r>
          </a:p>
        </p:txBody>
      </p:sp>
      <p:sp>
        <p:nvSpPr>
          <p:cNvPr id="6" name="TextBox 5">
            <a:extLst>
              <a:ext uri="{FF2B5EF4-FFF2-40B4-BE49-F238E27FC236}">
                <a16:creationId xmlns:a16="http://schemas.microsoft.com/office/drawing/2014/main" id="{2D5E68F9-12C4-F442-BCF7-107EE7D1B367}"/>
              </a:ext>
            </a:extLst>
          </p:cNvPr>
          <p:cNvSpPr txBox="1"/>
          <p:nvPr/>
        </p:nvSpPr>
        <p:spPr>
          <a:xfrm>
            <a:off x="7229475" y="2961214"/>
            <a:ext cx="4557658" cy="646331"/>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Interaction: F[1,415524] = 376.35, p &lt; .001</a:t>
            </a:r>
          </a:p>
          <a:p>
            <a:r>
              <a:rPr lang="en-US" dirty="0">
                <a:latin typeface="Arial" panose="020B0604020202020204" pitchFamily="34" charset="0"/>
                <a:cs typeface="Arial" panose="020B0604020202020204" pitchFamily="34" charset="0"/>
              </a:rPr>
              <a:t>All the simple main effects are significant.</a:t>
            </a:r>
          </a:p>
        </p:txBody>
      </p:sp>
      <p:sp>
        <p:nvSpPr>
          <p:cNvPr id="7" name="TextBox 6">
            <a:extLst>
              <a:ext uri="{FF2B5EF4-FFF2-40B4-BE49-F238E27FC236}">
                <a16:creationId xmlns:a16="http://schemas.microsoft.com/office/drawing/2014/main" id="{6CB4F95A-90C4-F145-A32B-8983603944AA}"/>
              </a:ext>
            </a:extLst>
          </p:cNvPr>
          <p:cNvSpPr txBox="1"/>
          <p:nvPr/>
        </p:nvSpPr>
        <p:spPr>
          <a:xfrm>
            <a:off x="7229475" y="3955900"/>
            <a:ext cx="4557712" cy="120032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The results pattern is similar to the pattern of service-relevant negative reviews, but here all the scores are higher than the latter ones.</a:t>
            </a:r>
          </a:p>
        </p:txBody>
      </p:sp>
      <p:sp>
        <p:nvSpPr>
          <p:cNvPr id="3" name="TextBox 2">
            <a:extLst>
              <a:ext uri="{FF2B5EF4-FFF2-40B4-BE49-F238E27FC236}">
                <a16:creationId xmlns:a16="http://schemas.microsoft.com/office/drawing/2014/main" id="{29CBF78E-02A2-2442-86B6-05E4690E4B2D}"/>
              </a:ext>
            </a:extLst>
          </p:cNvPr>
          <p:cNvSpPr txBox="1"/>
          <p:nvPr/>
        </p:nvSpPr>
        <p:spPr>
          <a:xfrm>
            <a:off x="7229475" y="1863707"/>
            <a:ext cx="4557712" cy="923330"/>
          </a:xfrm>
          <a:prstGeom prst="rect">
            <a:avLst/>
          </a:prstGeom>
          <a:noFill/>
        </p:spPr>
        <p:txBody>
          <a:bodyPr wrap="square" rtlCol="0">
            <a:spAutoFit/>
          </a:bodyPr>
          <a:lstStyle/>
          <a:p>
            <a:r>
              <a:rPr lang="en-US" dirty="0">
                <a:solidFill>
                  <a:schemeClr val="accent2"/>
                </a:solidFill>
                <a:latin typeface="Arial" panose="020B0604020202020204" pitchFamily="34" charset="0"/>
                <a:cs typeface="Arial" panose="020B0604020202020204" pitchFamily="34" charset="0"/>
              </a:rPr>
              <a:t>*** For this analysis, we only selected the review scores that the negative review is </a:t>
            </a:r>
            <a:r>
              <a:rPr lang="en-US" b="1" dirty="0">
                <a:solidFill>
                  <a:schemeClr val="accent2"/>
                </a:solidFill>
                <a:latin typeface="Arial" panose="020B0604020202020204" pitchFamily="34" charset="0"/>
                <a:cs typeface="Arial" panose="020B0604020202020204" pitchFamily="34" charset="0"/>
              </a:rPr>
              <a:t>not</a:t>
            </a:r>
            <a:r>
              <a:rPr lang="en-US" dirty="0">
                <a:solidFill>
                  <a:schemeClr val="accent2"/>
                </a:solidFill>
                <a:latin typeface="Arial" panose="020B0604020202020204" pitchFamily="34" charset="0"/>
                <a:cs typeface="Arial" panose="020B0604020202020204" pitchFamily="34" charset="0"/>
              </a:rPr>
              <a:t> service-relevant.</a:t>
            </a:r>
          </a:p>
        </p:txBody>
      </p:sp>
      <p:graphicFrame>
        <p:nvGraphicFramePr>
          <p:cNvPr id="9" name="Chart 8">
            <a:extLst>
              <a:ext uri="{FF2B5EF4-FFF2-40B4-BE49-F238E27FC236}">
                <a16:creationId xmlns:a16="http://schemas.microsoft.com/office/drawing/2014/main" id="{3C47941B-5C18-5F4B-8962-4BB818D925B3}"/>
              </a:ext>
            </a:extLst>
          </p:cNvPr>
          <p:cNvGraphicFramePr>
            <a:graphicFrameLocks/>
          </p:cNvGraphicFramePr>
          <p:nvPr/>
        </p:nvGraphicFramePr>
        <p:xfrm>
          <a:off x="916209" y="1956122"/>
          <a:ext cx="5507739" cy="377316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644176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6948</TotalTime>
  <Words>1483</Words>
  <Application>Microsoft Macintosh PowerPoint</Application>
  <PresentationFormat>Widescreen</PresentationFormat>
  <Paragraphs>194</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Hotel Review Data Analyses Updates</vt:lpstr>
      <vt:lpstr>Service lexicon for negative reviews</vt:lpstr>
      <vt:lpstr>Service lexicon for positive reviews</vt:lpstr>
      <vt:lpstr>Reviewer Nationality Distribution</vt:lpstr>
      <vt:lpstr>Individualism Index Histogram</vt:lpstr>
      <vt:lpstr>Power Distance Index Histogram</vt:lpstr>
      <vt:lpstr>Interaction of Individualism and Power Distance on Review Scores </vt:lpstr>
      <vt:lpstr>Interaction of Individualism, Power Distance, Hotel Star Rating on Review Scores</vt:lpstr>
      <vt:lpstr>Interaction of Individualism and Power Distance on Review Scores </vt:lpstr>
      <vt:lpstr>Interaction of Individualism, Power Distance, Hotel Star Rating on Review Scores</vt:lpstr>
      <vt:lpstr>Interaction of Individualism, Power Distance, Service Relevancy (Based on Negative Reviews) on Review Scores</vt:lpstr>
      <vt:lpstr>PowerPoint Presentation</vt:lpstr>
      <vt:lpstr>PowerPoint Presentation</vt:lpstr>
      <vt:lpstr>PowerPoint Presentation</vt:lpstr>
      <vt:lpstr>How Rocklage et al. (2018) defines these three variables?</vt:lpstr>
      <vt:lpstr>Interaction of Individualism, Power Distance, Service Relevancy (Based on Negative Reviews) on Valence</vt:lpstr>
      <vt:lpstr>Interaction of Individualism, Power Distance, Service Relevancy (Based on Negative Reviews) on Extremity</vt:lpstr>
      <vt:lpstr>Interaction of Individualism, Power Distance, Service Relevancy (Based on Negative Reviews) on Emotionality</vt:lpstr>
      <vt:lpstr>Interaction of Individualism and Power Distance on Valence (among service-relevant negative reviews)</vt:lpstr>
      <vt:lpstr>Interaction of Individualism and Power Distance on Extremity (among service-relevant negative reviews)</vt:lpstr>
      <vt:lpstr>Interaction of Individualism and Power Distance on Emotionality (among service-relevant negative reviews)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Review Data Analyses Updates</dc:title>
  <dc:creator>Shen, Doreen</dc:creator>
  <cp:lastModifiedBy>Shen, Doreen</cp:lastModifiedBy>
  <cp:revision>18</cp:revision>
  <cp:lastPrinted>2019-05-07T18:49:42Z</cp:lastPrinted>
  <dcterms:created xsi:type="dcterms:W3CDTF">2019-04-26T01:15:00Z</dcterms:created>
  <dcterms:modified xsi:type="dcterms:W3CDTF">2020-07-21T22:07:58Z</dcterms:modified>
</cp:coreProperties>
</file>

<file path=docProps/thumbnail.jpeg>
</file>